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4"/>
  </p:notesMasterIdLst>
  <p:handoutMasterIdLst>
    <p:handoutMasterId r:id="rId35"/>
  </p:handoutMasterIdLst>
  <p:sldIdLst>
    <p:sldId id="327" r:id="rId2"/>
    <p:sldId id="362" r:id="rId3"/>
    <p:sldId id="354" r:id="rId4"/>
    <p:sldId id="355" r:id="rId5"/>
    <p:sldId id="356" r:id="rId6"/>
    <p:sldId id="357" r:id="rId7"/>
    <p:sldId id="358" r:id="rId8"/>
    <p:sldId id="365" r:id="rId9"/>
    <p:sldId id="363" r:id="rId10"/>
    <p:sldId id="364" r:id="rId11"/>
    <p:sldId id="264" r:id="rId12"/>
    <p:sldId id="366" r:id="rId13"/>
    <p:sldId id="353" r:id="rId14"/>
    <p:sldId id="279" r:id="rId15"/>
    <p:sldId id="280" r:id="rId16"/>
    <p:sldId id="281" r:id="rId17"/>
    <p:sldId id="282" r:id="rId18"/>
    <p:sldId id="303" r:id="rId19"/>
    <p:sldId id="283" r:id="rId20"/>
    <p:sldId id="258" r:id="rId21"/>
    <p:sldId id="286" r:id="rId22"/>
    <p:sldId id="259" r:id="rId23"/>
    <p:sldId id="361" r:id="rId24"/>
    <p:sldId id="360" r:id="rId25"/>
    <p:sldId id="368" r:id="rId26"/>
    <p:sldId id="367" r:id="rId27"/>
    <p:sldId id="346" r:id="rId28"/>
    <p:sldId id="350" r:id="rId29"/>
    <p:sldId id="352" r:id="rId30"/>
    <p:sldId id="308" r:id="rId31"/>
    <p:sldId id="309" r:id="rId32"/>
    <p:sldId id="328" r:id="rId33"/>
  </p:sldIdLst>
  <p:sldSz cx="13716000" cy="9144000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1pPr>
    <a:lvl2pPr marL="652463" indent="-19526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2pPr>
    <a:lvl3pPr marL="1304925" indent="-39052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3pPr>
    <a:lvl4pPr marL="1958975" indent="-5873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4pPr>
    <a:lvl5pPr marL="2611438" indent="-78263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527">
          <p15:clr>
            <a:srgbClr val="A4A3A4"/>
          </p15:clr>
        </p15:guide>
        <p15:guide id="2" pos="19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060" autoAdjust="0"/>
  </p:normalViewPr>
  <p:slideViewPr>
    <p:cSldViewPr snapToGrid="0">
      <p:cViewPr>
        <p:scale>
          <a:sx n="48" d="100"/>
          <a:sy n="48" d="100"/>
        </p:scale>
        <p:origin x="-1314" y="-186"/>
      </p:cViewPr>
      <p:guideLst>
        <p:guide orient="horz" pos="1527"/>
        <p:guide pos="19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8788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0892" tIns="45445" rIns="90892" bIns="45445" numCol="1" anchor="ctr" anchorCtr="0" compatLnSpc="1">
            <a:prstTxWarp prst="textNoShape">
              <a:avLst/>
            </a:prstTxWarp>
          </a:bodyPr>
          <a:lstStyle>
            <a:lvl1pPr defTabSz="908050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00488" y="0"/>
            <a:ext cx="3000375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0892" tIns="45445" rIns="90892" bIns="45445" numCol="1" anchor="ctr" anchorCtr="0" compatLnSpc="1">
            <a:prstTxWarp prst="textNoShape">
              <a:avLst/>
            </a:prstTxWarp>
          </a:bodyPr>
          <a:lstStyle>
            <a:lvl1pPr algn="r" defTabSz="908050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78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53488"/>
            <a:ext cx="29987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0892" tIns="45445" rIns="90892" bIns="45445" numCol="1" anchor="b" anchorCtr="0" compatLnSpc="1">
            <a:prstTxWarp prst="textNoShape">
              <a:avLst/>
            </a:prstTxWarp>
          </a:bodyPr>
          <a:lstStyle>
            <a:lvl1pPr defTabSz="908050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78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00488" y="8853488"/>
            <a:ext cx="30003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0892" tIns="45445" rIns="90892" bIns="45445" numCol="1" anchor="b" anchorCtr="0" compatLnSpc="1">
            <a:prstTxWarp prst="textNoShape">
              <a:avLst/>
            </a:prstTxWarp>
          </a:bodyPr>
          <a:lstStyle>
            <a:lvl1pPr algn="r" defTabSz="908050">
              <a:defRPr sz="1200">
                <a:latin typeface="Helvetica" charset="0"/>
              </a:defRPr>
            </a:lvl1pPr>
          </a:lstStyle>
          <a:p>
            <a:fld id="{099D7087-B4D8-4E67-A974-1C4634F4EE6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44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8788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0892" tIns="45445" rIns="90892" bIns="45445" numCol="1" anchor="ctr" anchorCtr="0" compatLnSpc="1">
            <a:prstTxWarp prst="textNoShape">
              <a:avLst/>
            </a:prstTxWarp>
          </a:bodyPr>
          <a:lstStyle>
            <a:lvl1pPr defTabSz="908050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3000375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0892" tIns="45445" rIns="90892" bIns="45445" numCol="1" anchor="ctr" anchorCtr="0" compatLnSpc="1">
            <a:prstTxWarp prst="textNoShape">
              <a:avLst/>
            </a:prstTxWarp>
          </a:bodyPr>
          <a:lstStyle>
            <a:lvl1pPr algn="r" defTabSz="908050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81050" y="688975"/>
            <a:ext cx="5262563" cy="35083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8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0113" y="4427538"/>
            <a:ext cx="5100637" cy="4195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0892" tIns="45445" rIns="90892" bIns="4544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68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53488"/>
            <a:ext cx="29987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0892" tIns="45445" rIns="90892" bIns="45445" numCol="1" anchor="b" anchorCtr="0" compatLnSpc="1">
            <a:prstTxWarp prst="textNoShape">
              <a:avLst/>
            </a:prstTxWarp>
          </a:bodyPr>
          <a:lstStyle>
            <a:lvl1pPr defTabSz="908050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68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53488"/>
            <a:ext cx="30003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0892" tIns="45445" rIns="90892" bIns="45445" numCol="1" anchor="b" anchorCtr="0" compatLnSpc="1">
            <a:prstTxWarp prst="textNoShape">
              <a:avLst/>
            </a:prstTxWarp>
          </a:bodyPr>
          <a:lstStyle>
            <a:lvl1pPr algn="r" defTabSz="908050">
              <a:defRPr sz="1200">
                <a:latin typeface="Helvetica" charset="0"/>
              </a:defRPr>
            </a:lvl1pPr>
          </a:lstStyle>
          <a:p>
            <a:fld id="{D85F2307-3D02-499F-A7ED-5480735EB8D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908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652463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130492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958975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2611438" algn="l" rtl="0" eaLnBrk="0" fontAlgn="base" hangingPunct="0">
      <a:spcBef>
        <a:spcPct val="30000"/>
      </a:spcBef>
      <a:spcAft>
        <a:spcPct val="0"/>
      </a:spcAft>
      <a:defRPr sz="17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326555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0B471E-478C-4991-AC16-A9DEB8FC6CDA}" type="slidenum">
              <a:rPr lang="en-US"/>
              <a:pPr/>
              <a:t>1</a:t>
            </a:fld>
            <a:endParaRPr lang="en-US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6262946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8D1AB8-CAF1-4FE0-B4CC-5DBBC0D0DFB7}" type="slidenum">
              <a:rPr lang="en-US"/>
              <a:pPr/>
              <a:t>16</a:t>
            </a:fld>
            <a:endParaRPr 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3961438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C443069-D27F-4691-8F2C-D321469708DB}" type="slidenum">
              <a:rPr lang="en-US"/>
              <a:pPr/>
              <a:t>17</a:t>
            </a:fld>
            <a:endParaRPr lang="en-US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637159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8E80825-B5A0-4037-8C12-BAE4103C8A0F}" type="slidenum">
              <a:rPr lang="en-US"/>
              <a:pPr/>
              <a:t>18</a:t>
            </a:fld>
            <a:endParaRPr 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6861533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6361F1-049D-45B8-A0FB-8C7EEF10C160}" type="slidenum">
              <a:rPr lang="en-US"/>
              <a:pPr/>
              <a:t>19</a:t>
            </a:fld>
            <a:endParaRPr lang="en-US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2427889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0F6D760-CD02-4864-AAFC-7F3AFC03EFCA}" type="slidenum">
              <a:rPr lang="en-US"/>
              <a:pPr/>
              <a:t>20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202428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B768518-CD41-450A-BB28-CDF7AF27499C}" type="slidenum">
              <a:rPr lang="en-US"/>
              <a:pPr/>
              <a:t>21</a:t>
            </a:fld>
            <a:endParaRPr lang="en-US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8153474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54BDB6-9C64-488B-A95E-48B742ADD9DF}" type="slidenum">
              <a:rPr lang="en-US"/>
              <a:pPr/>
              <a:t>22</a:t>
            </a:fld>
            <a:endParaRPr lang="en-US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3067765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2180EE43-1A9C-4EEC-A034-CE7EB4288A93}" type="slidenum">
              <a:rPr lang="en-US" altLang="en-US" smtClean="0">
                <a:latin typeface="Helvetica" pitchFamily="-84" charset="0"/>
              </a:rPr>
              <a:pPr/>
              <a:t>23</a:t>
            </a:fld>
            <a:endParaRPr lang="en-US" altLang="en-US" smtClean="0">
              <a:latin typeface="Helvetica" pitchFamily="-84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EBD5DC-9506-4F27-87C5-88F8866DFF1F}" type="slidenum">
              <a:rPr lang="en-US"/>
              <a:pPr/>
              <a:t>27</a:t>
            </a:fld>
            <a:endParaRPr lang="en-US"/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2543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C4B4F967-02BE-4865-B6E2-597C250E9504}" type="slidenum">
              <a:rPr lang="en-US" altLang="en-US" smtClean="0">
                <a:latin typeface="Helvetica" pitchFamily="-84" charset="0"/>
              </a:rPr>
              <a:pPr/>
              <a:t>2</a:t>
            </a:fld>
            <a:endParaRPr lang="en-US" altLang="en-US" smtClean="0">
              <a:latin typeface="Helvetica" pitchFamily="-8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7A5539-FB78-481D-8F59-E25860CD1FFF}" type="slidenum">
              <a:rPr lang="en-US"/>
              <a:pPr/>
              <a:t>28</a:t>
            </a:fld>
            <a:endParaRPr lang="en-US"/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5640826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CD09994-1BDE-485B-9276-B549AB3476C8}" type="slidenum">
              <a:rPr lang="en-US"/>
              <a:pPr/>
              <a:t>30</a:t>
            </a:fld>
            <a:endParaRPr lang="en-US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2070429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626CE1-23F0-44BB-BD32-5ADAEB21D9D2}" type="slidenum">
              <a:rPr lang="en-US"/>
              <a:pPr/>
              <a:t>31</a:t>
            </a:fld>
            <a:endParaRPr lang="en-US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4556137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7E15B22-8EE2-4F96-B49F-F1746FC1E309}" type="slidenum">
              <a:rPr lang="en-US"/>
              <a:pPr/>
              <a:t>32</a:t>
            </a:fld>
            <a:endParaRPr lang="en-US"/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17003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12813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0816EF99-4185-42AD-A33E-DD94C8438AFF}" type="slidenum">
              <a:rPr lang="en-US" altLang="en-US" smtClean="0">
                <a:latin typeface="Helvetica" pitchFamily="-84" charset="0"/>
              </a:rPr>
              <a:pPr/>
              <a:t>4</a:t>
            </a:fld>
            <a:endParaRPr lang="en-US" altLang="en-US" smtClean="0">
              <a:latin typeface="Helvetica" pitchFamily="-84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F38F00-A7C9-41F1-9F48-12BD35D964C2}" type="slidenum">
              <a:rPr lang="en-US"/>
              <a:pPr/>
              <a:t>11</a:t>
            </a:fld>
            <a:endParaRPr lang="en-US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6730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C7C4977-728B-45F9-B20C-A3D9692E5730}" type="slidenum">
              <a:rPr lang="en-US"/>
              <a:pPr/>
              <a:t>14</a:t>
            </a:fld>
            <a:endParaRPr lang="en-US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231928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8D63A2-4AEF-4079-B7DF-B42D51AE0654}" type="slidenum">
              <a:rPr lang="en-US"/>
              <a:pPr/>
              <a:t>15</a:t>
            </a:fld>
            <a:endParaRPr lang="en-US"/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552325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298450" y="3948113"/>
            <a:ext cx="12915900" cy="268287"/>
            <a:chOff x="125" y="1865"/>
            <a:chExt cx="5424" cy="127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</p:grp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9647238" y="8818563"/>
            <a:ext cx="4068762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30622" tIns="65311" rIns="130622" bIns="65311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b="1">
                <a:solidFill>
                  <a:srgbClr val="336699"/>
                </a:solidFill>
                <a:latin typeface="Helvetica" charset="0"/>
              </a:rPr>
              <a:t>Silberschatz, Galvin and Gagne ©2009</a:t>
            </a: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41275" y="8818563"/>
            <a:ext cx="3686175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 b="1">
                <a:solidFill>
                  <a:srgbClr val="336699"/>
                </a:solidFill>
                <a:latin typeface="Helvetica" charset="0"/>
              </a:rPr>
              <a:t>Operating System Concepts – 8</a:t>
            </a:r>
            <a:r>
              <a:rPr lang="en-US" sz="1400" b="1" baseline="30000">
                <a:solidFill>
                  <a:srgbClr val="336699"/>
                </a:solidFill>
                <a:latin typeface="Helvetica" charset="0"/>
              </a:rPr>
              <a:t>th</a:t>
            </a:r>
            <a:r>
              <a:rPr lang="en-US" sz="1400" b="1">
                <a:solidFill>
                  <a:srgbClr val="336699"/>
                </a:solidFill>
                <a:latin typeface="Helvetica" charset="0"/>
              </a:rPr>
              <a:t> Edition</a:t>
            </a:r>
          </a:p>
        </p:txBody>
      </p:sp>
      <p:pic>
        <p:nvPicPr>
          <p:cNvPr id="9" name="Picture 9" descr="dino_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41900" y="5543550"/>
            <a:ext cx="3092450" cy="2125663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</p:spPr>
      </p:pic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4837113" y="5354638"/>
            <a:ext cx="3505200" cy="2517775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>
              <a:defRPr/>
            </a:pPr>
            <a:endParaRPr lang="en-US">
              <a:cs typeface="ＭＳ Ｐゴシック" charset="-128"/>
            </a:endParaRPr>
          </a:p>
        </p:txBody>
      </p:sp>
      <p:sp>
        <p:nvSpPr>
          <p:cNvPr id="1474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28700" y="914400"/>
            <a:ext cx="11658600" cy="2836333"/>
          </a:xfrm>
        </p:spPr>
        <p:txBody>
          <a:bodyPr/>
          <a:lstStyle>
            <a:lvl1pPr>
              <a:defRPr sz="6100"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37007" y="370417"/>
            <a:ext cx="3217068" cy="7315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70417"/>
            <a:ext cx="9422607" cy="7315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470" y="5875867"/>
            <a:ext cx="11658600" cy="181610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3470" y="3875618"/>
            <a:ext cx="11658600" cy="2000249"/>
          </a:xfrm>
        </p:spPr>
        <p:txBody>
          <a:bodyPr anchor="b"/>
          <a:lstStyle>
            <a:lvl1pPr marL="0" indent="0">
              <a:buNone/>
              <a:defRPr sz="2900"/>
            </a:lvl1pPr>
            <a:lvl2pPr marL="653110" indent="0">
              <a:buNone/>
              <a:defRPr sz="2600"/>
            </a:lvl2pPr>
            <a:lvl3pPr marL="1306220" indent="0">
              <a:buNone/>
              <a:defRPr sz="2300"/>
            </a:lvl3pPr>
            <a:lvl4pPr marL="1959331" indent="0">
              <a:buNone/>
              <a:defRPr sz="2000"/>
            </a:lvl4pPr>
            <a:lvl5pPr marL="2612441" indent="0">
              <a:buNone/>
              <a:defRPr sz="2000"/>
            </a:lvl5pPr>
            <a:lvl6pPr marL="3265551" indent="0">
              <a:buNone/>
              <a:defRPr sz="2000"/>
            </a:lvl6pPr>
            <a:lvl7pPr marL="3918661" indent="0">
              <a:buNone/>
              <a:defRPr sz="2000"/>
            </a:lvl7pPr>
            <a:lvl8pPr marL="4571771" indent="0">
              <a:buNone/>
              <a:defRPr sz="2000"/>
            </a:lvl8pPr>
            <a:lvl9pPr marL="5224882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9675" y="1644651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96175" y="1644651"/>
            <a:ext cx="6057900" cy="604096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66184"/>
            <a:ext cx="123444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6817"/>
            <a:ext cx="6060282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99833"/>
            <a:ext cx="6060282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67538" y="2046817"/>
            <a:ext cx="6062663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67538" y="2899833"/>
            <a:ext cx="6062663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364067"/>
            <a:ext cx="4512470" cy="1549400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575" y="364067"/>
            <a:ext cx="7667625" cy="7804151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1913467"/>
            <a:ext cx="4512470" cy="6254751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8432" y="6400800"/>
            <a:ext cx="8229600" cy="755651"/>
          </a:xfrm>
        </p:spPr>
        <p:txBody>
          <a:bodyPr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88432" y="817033"/>
            <a:ext cx="8229600" cy="548640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8432" y="7156451"/>
            <a:ext cx="8229600" cy="1073149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428625" y="0"/>
            <a:ext cx="1793875" cy="1211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69888"/>
            <a:ext cx="12344400" cy="76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30622" tIns="65311" rIns="130622" bIns="6531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09675" y="1644650"/>
            <a:ext cx="12344400" cy="604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46437" name="Rectangle 5"/>
          <p:cNvSpPr>
            <a:spLocks noChangeArrowheads="1"/>
          </p:cNvSpPr>
          <p:nvPr/>
        </p:nvSpPr>
        <p:spPr bwMode="auto">
          <a:xfrm>
            <a:off x="0" y="0"/>
            <a:ext cx="342900" cy="3048000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 algn="ctr" eaLnBrk="1" hangingPunct="1">
              <a:defRPr/>
            </a:pPr>
            <a:endParaRPr lang="en-US" sz="3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46438" name="Line 6"/>
          <p:cNvSpPr>
            <a:spLocks noChangeShapeType="1"/>
          </p:cNvSpPr>
          <p:nvPr/>
        </p:nvSpPr>
        <p:spPr bwMode="auto">
          <a:xfrm>
            <a:off x="685800" y="1147763"/>
            <a:ext cx="121158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ffectLst/>
        </p:spPr>
        <p:txBody>
          <a:bodyPr lIns="130622" tIns="65311" rIns="130622" bIns="65311"/>
          <a:lstStyle/>
          <a:p>
            <a:pPr>
              <a:defRPr/>
            </a:pPr>
            <a:endParaRPr lang="en-US">
              <a:ea typeface="+mn-ea"/>
            </a:endParaRPr>
          </a:p>
        </p:txBody>
      </p:sp>
      <p:sp>
        <p:nvSpPr>
          <p:cNvPr id="146439" name="Rectangle 7"/>
          <p:cNvSpPr>
            <a:spLocks noChangeArrowheads="1"/>
          </p:cNvSpPr>
          <p:nvPr/>
        </p:nvSpPr>
        <p:spPr bwMode="auto">
          <a:xfrm>
            <a:off x="0" y="3048000"/>
            <a:ext cx="342900" cy="3048000"/>
          </a:xfrm>
          <a:prstGeom prst="rect">
            <a:avLst/>
          </a:prstGeom>
          <a:solidFill>
            <a:srgbClr val="99CCFF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 algn="ctr" eaLnBrk="1" hangingPunct="1">
              <a:defRPr/>
            </a:pPr>
            <a:endParaRPr lang="en-US" sz="3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46440" name="Rectangle 8"/>
          <p:cNvSpPr>
            <a:spLocks noChangeArrowheads="1"/>
          </p:cNvSpPr>
          <p:nvPr/>
        </p:nvSpPr>
        <p:spPr bwMode="auto">
          <a:xfrm>
            <a:off x="0" y="6096000"/>
            <a:ext cx="342900" cy="3048000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 anchor="ctr"/>
          <a:lstStyle/>
          <a:p>
            <a:pPr algn="ctr" eaLnBrk="1" hangingPunct="1">
              <a:defRPr/>
            </a:pPr>
            <a:endParaRPr lang="en-US" sz="3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46441" name="Text Box 9"/>
          <p:cNvSpPr txBox="1">
            <a:spLocks noChangeArrowheads="1"/>
          </p:cNvSpPr>
          <p:nvPr/>
        </p:nvSpPr>
        <p:spPr bwMode="auto">
          <a:xfrm>
            <a:off x="6403975" y="8818563"/>
            <a:ext cx="631825" cy="34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b="1">
                <a:solidFill>
                  <a:srgbClr val="006699"/>
                </a:solidFill>
                <a:latin typeface="Helvetica" charset="0"/>
              </a:rPr>
              <a:t>4.</a:t>
            </a:r>
            <a:fld id="{1D2BBA59-132A-4C4C-8F11-BA90418171D4}" type="slidenum">
              <a:rPr lang="en-US" sz="1400" b="1">
                <a:solidFill>
                  <a:srgbClr val="006699"/>
                </a:solidFill>
                <a:latin typeface="Helvetica" charset="0"/>
              </a:rPr>
              <a:pPr algn="ctr">
                <a:spcBef>
                  <a:spcPct val="50000"/>
                </a:spcBef>
              </a:pPr>
              <a:t>‹#›</a:t>
            </a:fld>
            <a:endParaRPr lang="en-US" sz="1400" b="1">
              <a:solidFill>
                <a:srgbClr val="006699"/>
              </a:solidFill>
              <a:latin typeface="Helvetica" charset="0"/>
            </a:endParaRPr>
          </a:p>
        </p:txBody>
      </p:sp>
      <p:sp>
        <p:nvSpPr>
          <p:cNvPr id="146442" name="Text Box 10"/>
          <p:cNvSpPr txBox="1">
            <a:spLocks noChangeArrowheads="1"/>
          </p:cNvSpPr>
          <p:nvPr/>
        </p:nvSpPr>
        <p:spPr bwMode="auto">
          <a:xfrm>
            <a:off x="9734550" y="8783638"/>
            <a:ext cx="407035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30622" tIns="65311" rIns="130622" bIns="65311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b="1">
                <a:solidFill>
                  <a:srgbClr val="006699"/>
                </a:solidFill>
                <a:latin typeface="Helvetica" charset="0"/>
              </a:rPr>
              <a:t>Silberschatz, Galvin and Gagne ©2009</a:t>
            </a:r>
          </a:p>
        </p:txBody>
      </p:sp>
      <p:sp>
        <p:nvSpPr>
          <p:cNvPr id="146443" name="Text Box 11"/>
          <p:cNvSpPr txBox="1">
            <a:spLocks noChangeArrowheads="1"/>
          </p:cNvSpPr>
          <p:nvPr/>
        </p:nvSpPr>
        <p:spPr bwMode="auto">
          <a:xfrm>
            <a:off x="279400" y="8828088"/>
            <a:ext cx="3686175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30622" tIns="65311" rIns="130622" bIns="65311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 b="1">
                <a:solidFill>
                  <a:srgbClr val="006699"/>
                </a:solidFill>
                <a:latin typeface="Helvetica" charset="0"/>
              </a:rPr>
              <a:t>Operating System Concepts – 8</a:t>
            </a:r>
            <a:r>
              <a:rPr lang="en-US" sz="1400" b="1" baseline="30000">
                <a:solidFill>
                  <a:srgbClr val="006699"/>
                </a:solidFill>
                <a:latin typeface="Helvetica" charset="0"/>
              </a:rPr>
              <a:t>th</a:t>
            </a:r>
            <a:r>
              <a:rPr lang="en-US" sz="1400" b="1">
                <a:solidFill>
                  <a:srgbClr val="006699"/>
                </a:solidFill>
                <a:latin typeface="Helvetica" charset="0"/>
              </a:rPr>
              <a:t> Edition</a:t>
            </a:r>
          </a:p>
        </p:txBody>
      </p:sp>
      <p:pic>
        <p:nvPicPr>
          <p:cNvPr id="1036" name="Picture 12" descr="dino_6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11661775" y="7799388"/>
            <a:ext cx="1925638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6" r:id="rId2"/>
    <p:sldLayoutId id="2147483705" r:id="rId3"/>
    <p:sldLayoutId id="2147483704" r:id="rId4"/>
    <p:sldLayoutId id="2147483703" r:id="rId5"/>
    <p:sldLayoutId id="2147483702" r:id="rId6"/>
    <p:sldLayoutId id="2147483701" r:id="rId7"/>
    <p:sldLayoutId id="2147483700" r:id="rId8"/>
    <p:sldLayoutId id="2147483699" r:id="rId9"/>
    <p:sldLayoutId id="2147483698" r:id="rId10"/>
    <p:sldLayoutId id="2147483697" r:id="rId11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5pPr>
      <a:lvl6pPr marL="653110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6pPr>
      <a:lvl7pPr marL="1306220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7pPr>
      <a:lvl8pPr marL="1959331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8pPr>
      <a:lvl9pPr marL="2612441" algn="ctr" rtl="0" fontAlgn="base">
        <a:spcBef>
          <a:spcPct val="0"/>
        </a:spcBef>
        <a:spcAft>
          <a:spcPct val="0"/>
        </a:spcAft>
        <a:defRPr sz="4600" b="1">
          <a:solidFill>
            <a:srgbClr val="006699"/>
          </a:solidFill>
          <a:latin typeface="Arial" charset="0"/>
        </a:defRPr>
      </a:lvl9pPr>
    </p:titleStyle>
    <p:bodyStyle>
      <a:lvl1pPr marL="488950" indent="-48895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90000"/>
        <a:buFont typeface="Monotype Sorts" charset="2"/>
        <a:buChar char="n"/>
        <a:defRPr kumimoji="1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1060450" indent="-407988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80000"/>
        <a:buFont typeface="Monotype Sorts" charset="2"/>
        <a:buChar char="l"/>
        <a:defRPr kumimoji="1">
          <a:solidFill>
            <a:schemeClr val="tx1"/>
          </a:solidFill>
          <a:latin typeface="+mn-lt"/>
          <a:ea typeface="ＭＳ Ｐゴシック" charset="-128"/>
        </a:defRPr>
      </a:lvl2pPr>
      <a:lvl3pPr marL="1550988" indent="-325438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charset="2"/>
        <a:buChar char="4"/>
        <a:defRPr kumimoji="1">
          <a:solidFill>
            <a:schemeClr val="tx1"/>
          </a:solidFill>
          <a:latin typeface="+mn-lt"/>
          <a:ea typeface="ＭＳ Ｐゴシック" charset="-128"/>
        </a:defRPr>
      </a:lvl3pPr>
      <a:lvl4pPr marL="2039938" indent="-325438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4pPr>
      <a:lvl5pPr marL="2530475" indent="-325438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5pPr>
      <a:lvl6pPr marL="3183912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3837022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4490133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5143243" indent="-326555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21343" y="1389919"/>
            <a:ext cx="11701961" cy="2307438"/>
          </a:xfrm>
        </p:spPr>
        <p:txBody>
          <a:bodyPr/>
          <a:lstStyle/>
          <a:p>
            <a:pPr eaLnBrk="1" hangingPunct="1"/>
            <a:r>
              <a:rPr lang="en-US" sz="5400" dirty="0" smtClean="0"/>
              <a:t>Chapter 4:  Threads</a:t>
            </a:r>
            <a:br>
              <a:rPr lang="en-US" sz="5400" dirty="0" smtClean="0"/>
            </a:br>
            <a:r>
              <a:rPr lang="en-US" sz="5400" dirty="0" smtClean="0"/>
              <a:t>(7</a:t>
            </a:r>
            <a:r>
              <a:rPr lang="en-US" sz="5400" baseline="30000" dirty="0" smtClean="0"/>
              <a:t>th</a:t>
            </a:r>
            <a:r>
              <a:rPr lang="en-US" sz="5400" dirty="0" smtClean="0"/>
              <a:t> Edition)</a:t>
            </a:r>
            <a:br>
              <a:rPr lang="en-US" sz="5400" dirty="0" smtClean="0"/>
            </a:br>
            <a:r>
              <a:rPr lang="en-US" sz="2400" dirty="0">
                <a:solidFill>
                  <a:srgbClr val="002060"/>
                </a:solidFill>
                <a:latin typeface="Century" pitchFamily="18" charset="0"/>
                <a:ea typeface="Century" pitchFamily="18" charset="0"/>
                <a:cs typeface="Century" pitchFamily="18" charset="0"/>
                <a:sym typeface="Century" pitchFamily="18" charset="0"/>
              </a:rPr>
              <a:t>NARZU TARANNUM(NAT) </a:t>
            </a:r>
            <a:r>
              <a:rPr lang="en-US" sz="2400" dirty="0">
                <a:solidFill>
                  <a:srgbClr val="002060"/>
                </a:solidFill>
              </a:rPr>
              <a:t/>
            </a:r>
            <a:br>
              <a:rPr lang="en-US" sz="2400" dirty="0">
                <a:solidFill>
                  <a:srgbClr val="002060"/>
                </a:solidFill>
              </a:rPr>
            </a:br>
            <a:r>
              <a:rPr lang="en-US" sz="2000" dirty="0">
                <a:solidFill>
                  <a:srgbClr val="002060"/>
                </a:solidFill>
                <a:latin typeface="Century" pitchFamily="18" charset="0"/>
                <a:ea typeface="Century" pitchFamily="18" charset="0"/>
                <a:cs typeface="Century" pitchFamily="18" charset="0"/>
                <a:sym typeface="Century" pitchFamily="18" charset="0"/>
              </a:rPr>
              <a:t>LECTURER</a:t>
            </a:r>
            <a:r>
              <a:rPr lang="en-US" sz="2000" dirty="0">
                <a:solidFill>
                  <a:srgbClr val="002060"/>
                </a:solidFill>
              </a:rPr>
              <a:t/>
            </a:r>
            <a:br>
              <a:rPr lang="en-US" sz="2000" dirty="0">
                <a:solidFill>
                  <a:srgbClr val="002060"/>
                </a:solidFill>
              </a:rPr>
            </a:br>
            <a:r>
              <a:rPr lang="en-US" sz="2000" dirty="0">
                <a:solidFill>
                  <a:srgbClr val="002060"/>
                </a:solidFill>
                <a:latin typeface="Century" pitchFamily="18" charset="0"/>
                <a:ea typeface="Century" pitchFamily="18" charset="0"/>
                <a:cs typeface="Century" pitchFamily="18" charset="0"/>
                <a:sym typeface="Century" pitchFamily="18" charset="0"/>
              </a:rPr>
              <a:t>DEPT. OF CSE, BRAC UNIVERSITY 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 smtClean="0">
              <a:solidFill>
                <a:srgbClr val="00B0F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0" t="7609" r="12570" b="14402"/>
          <a:stretch/>
        </p:blipFill>
        <p:spPr bwMode="auto">
          <a:xfrm>
            <a:off x="-227372" y="0"/>
            <a:ext cx="14047948" cy="9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5322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243013" y="369888"/>
            <a:ext cx="12344400" cy="768350"/>
          </a:xfrm>
        </p:spPr>
        <p:txBody>
          <a:bodyPr/>
          <a:lstStyle/>
          <a:p>
            <a:pPr eaLnBrk="1" hangingPunct="1"/>
            <a:r>
              <a:rPr lang="en-US" smtClean="0"/>
              <a:t>Single and Multithreaded Processes</a:t>
            </a:r>
          </a:p>
        </p:txBody>
      </p:sp>
      <p:pic>
        <p:nvPicPr>
          <p:cNvPr id="22531" name="Picture 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33588" y="1798638"/>
            <a:ext cx="9901237" cy="582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6" t="6522" r="12569" b="11141"/>
          <a:stretch/>
        </p:blipFill>
        <p:spPr bwMode="auto">
          <a:xfrm>
            <a:off x="0" y="0"/>
            <a:ext cx="13715999" cy="9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789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Manages Threads?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User Threads</a:t>
            </a:r>
          </a:p>
          <a:p>
            <a:pPr lvl="1"/>
            <a:r>
              <a:rPr lang="en-US" sz="2400" dirty="0"/>
              <a:t>Thread management done by user-level threads </a:t>
            </a:r>
            <a:r>
              <a:rPr lang="en-US" sz="2400" dirty="0" smtClean="0"/>
              <a:t>library</a:t>
            </a:r>
          </a:p>
          <a:p>
            <a:pPr lvl="1"/>
            <a:r>
              <a:rPr lang="en-US" sz="2400" dirty="0" smtClean="0"/>
              <a:t>User Threads are supported above the Kernel and are managed without kernel support.</a:t>
            </a:r>
          </a:p>
          <a:p>
            <a:pPr lvl="1"/>
            <a:r>
              <a:rPr lang="en-US" sz="2400" dirty="0" smtClean="0"/>
              <a:t>Kernel knows nothing about User thread</a:t>
            </a:r>
          </a:p>
          <a:p>
            <a:pPr lvl="1"/>
            <a:endParaRPr lang="en-US" sz="2400" dirty="0" smtClean="0"/>
          </a:p>
          <a:p>
            <a:r>
              <a:rPr lang="en-US" sz="2400" dirty="0" smtClean="0"/>
              <a:t>Kernel Threads</a:t>
            </a:r>
          </a:p>
          <a:p>
            <a:pPr lvl="1"/>
            <a:r>
              <a:rPr lang="en-US" sz="2400" dirty="0" smtClean="0"/>
              <a:t>Thread directed supported and managed by the OS</a:t>
            </a:r>
          </a:p>
          <a:p>
            <a:pPr lvl="1"/>
            <a:r>
              <a:rPr lang="en-US" sz="2400" dirty="0" smtClean="0"/>
              <a:t>Many OS kernels are now multi-threaded; several threads operate in the kernel and each thread performs a specific task</a:t>
            </a:r>
          </a:p>
          <a:p>
            <a:pPr lvl="1"/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379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User Level Threads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 smtClean="0"/>
              <a:t>No system call to manage threads. Thread library does everything.</a:t>
            </a:r>
          </a:p>
          <a:p>
            <a:r>
              <a:rPr lang="en-US" sz="2400" dirty="0" smtClean="0"/>
              <a:t>Switching is </a:t>
            </a:r>
            <a:r>
              <a:rPr lang="en-US" sz="2400" dirty="0" smtClean="0"/>
              <a:t>fast, switching from user to protected mode.</a:t>
            </a:r>
            <a:endParaRPr lang="en-US" sz="2400" dirty="0" smtClean="0"/>
          </a:p>
          <a:p>
            <a:r>
              <a:rPr lang="en-US" sz="2400" dirty="0" smtClean="0"/>
              <a:t>Can be implemented in an OS that does not support </a:t>
            </a:r>
            <a:r>
              <a:rPr lang="en-US" sz="2400" dirty="0" smtClean="0"/>
              <a:t>threading.</a:t>
            </a:r>
            <a:endParaRPr lang="en-US" sz="2400" dirty="0" smtClean="0"/>
          </a:p>
          <a:p>
            <a:endParaRPr lang="en-US" sz="2400" dirty="0" smtClean="0"/>
          </a:p>
          <a:p>
            <a:r>
              <a:rPr lang="en-US" sz="2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Scheduling can be issue</a:t>
            </a:r>
          </a:p>
          <a:p>
            <a:endParaRPr lang="en-US" sz="2400" dirty="0" smtClean="0"/>
          </a:p>
          <a:p>
            <a:r>
              <a:rPr lang="en-US" sz="2400" dirty="0" smtClean="0"/>
              <a:t>Three primary thread libraries:</a:t>
            </a:r>
          </a:p>
          <a:p>
            <a:pPr lvl="1"/>
            <a:r>
              <a:rPr lang="en-US" sz="2400" dirty="0" smtClean="0"/>
              <a:t> POSIX </a:t>
            </a:r>
            <a:r>
              <a:rPr lang="en-US" sz="2400" b="1" dirty="0" err="1" smtClean="0">
                <a:solidFill>
                  <a:srgbClr val="3366FF"/>
                </a:solidFill>
              </a:rPr>
              <a:t>Pthreads</a:t>
            </a:r>
            <a:endParaRPr lang="en-US" sz="2400" b="1" i="1" dirty="0" smtClean="0">
              <a:solidFill>
                <a:srgbClr val="3366FF"/>
              </a:solidFill>
            </a:endParaRPr>
          </a:p>
          <a:p>
            <a:pPr lvl="1"/>
            <a:r>
              <a:rPr lang="en-US" sz="2400" dirty="0" smtClean="0"/>
              <a:t> Win32 threads</a:t>
            </a:r>
          </a:p>
          <a:p>
            <a:pPr lvl="1"/>
            <a:r>
              <a:rPr lang="en-US" sz="2400" dirty="0" smtClean="0"/>
              <a:t> Java threads	</a:t>
            </a:r>
          </a:p>
        </p:txBody>
      </p:sp>
      <p:pic>
        <p:nvPicPr>
          <p:cNvPr id="1026" name="Picture 2" descr="Image result for user level thread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91"/>
          <a:stretch/>
        </p:blipFill>
        <p:spPr bwMode="auto">
          <a:xfrm>
            <a:off x="6789120" y="3252992"/>
            <a:ext cx="5929341" cy="5459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user level thread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71"/>
          <a:stretch/>
        </p:blipFill>
        <p:spPr bwMode="auto">
          <a:xfrm>
            <a:off x="8100003" y="2443942"/>
            <a:ext cx="4718280" cy="5806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Kernel level Threads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60292" y="1495020"/>
            <a:ext cx="12489701" cy="6485198"/>
          </a:xfrm>
        </p:spPr>
        <p:txBody>
          <a:bodyPr/>
          <a:lstStyle/>
          <a:p>
            <a:r>
              <a:rPr lang="en-US" sz="2400" dirty="0" smtClean="0"/>
              <a:t>Scheduler can decide to give more time to a process have large number of threads than process having less number of threads.</a:t>
            </a:r>
          </a:p>
          <a:p>
            <a:r>
              <a:rPr lang="en-US" sz="2400" dirty="0" smtClean="0"/>
              <a:t> System call is not required</a:t>
            </a:r>
          </a:p>
          <a:p>
            <a:endParaRPr lang="en-US" sz="2400" dirty="0" smtClean="0"/>
          </a:p>
          <a:p>
            <a:r>
              <a:rPr lang="en-US" sz="2400" dirty="0" smtClean="0"/>
              <a:t>Examples</a:t>
            </a:r>
          </a:p>
          <a:p>
            <a:pPr lvl="1"/>
            <a:r>
              <a:rPr lang="en-US" sz="2400" dirty="0" smtClean="0"/>
              <a:t>Windows XP/2000</a:t>
            </a:r>
          </a:p>
          <a:p>
            <a:pPr lvl="1"/>
            <a:r>
              <a:rPr lang="en-US" sz="2400" dirty="0" smtClean="0"/>
              <a:t>Solaris</a:t>
            </a:r>
          </a:p>
          <a:p>
            <a:pPr lvl="1"/>
            <a:r>
              <a:rPr lang="en-US" sz="2400" dirty="0" smtClean="0"/>
              <a:t>Linux</a:t>
            </a:r>
          </a:p>
          <a:p>
            <a:pPr lvl="1"/>
            <a:r>
              <a:rPr lang="en-US" sz="2400" dirty="0" smtClean="0"/>
              <a:t>Tru64 UNIX</a:t>
            </a:r>
          </a:p>
          <a:p>
            <a:pPr lvl="1"/>
            <a:r>
              <a:rPr lang="en-US" sz="2400" dirty="0" smtClean="0"/>
              <a:t>Mac OS X</a:t>
            </a:r>
            <a:endParaRPr lang="en-US" sz="2400" dirty="0"/>
          </a:p>
          <a:p>
            <a:pPr marL="652462" lvl="1" indent="0">
              <a:buNone/>
            </a:pPr>
            <a:endParaRPr lang="en-US" sz="2400" dirty="0" smtClean="0"/>
          </a:p>
          <a:p>
            <a:pPr marL="652462" lvl="1" indent="0">
              <a:buNone/>
            </a:pPr>
            <a:r>
              <a:rPr lang="en-US" sz="3200" dirty="0" smtClean="0">
                <a:solidFill>
                  <a:srgbClr val="C00000"/>
                </a:solidFill>
              </a:rPr>
              <a:t>There must exists a relationship between </a:t>
            </a:r>
          </a:p>
          <a:p>
            <a:pPr marL="652462" lvl="1" indent="0">
              <a:buNone/>
            </a:pPr>
            <a:r>
              <a:rPr lang="en-US" sz="3200" dirty="0" smtClean="0">
                <a:solidFill>
                  <a:srgbClr val="C00000"/>
                </a:solidFill>
              </a:rPr>
              <a:t>user thread and kernel thread.</a:t>
            </a:r>
            <a:endParaRPr lang="en-US" sz="32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8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8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8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68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8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68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2107096" y="369888"/>
            <a:ext cx="9879495" cy="768350"/>
          </a:xfrm>
        </p:spPr>
        <p:txBody>
          <a:bodyPr/>
          <a:lstStyle/>
          <a:p>
            <a:pPr eaLnBrk="1" hangingPunct="1"/>
            <a:r>
              <a:rPr lang="en-US" dirty="0" smtClean="0"/>
              <a:t>Multithreading Models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3200" b="1" dirty="0" smtClean="0"/>
              <a:t>Many-to-One</a:t>
            </a:r>
            <a:br>
              <a:rPr lang="en-US" sz="3200" b="1" dirty="0" smtClean="0"/>
            </a:br>
            <a:endParaRPr lang="en-US" sz="3200" b="1" dirty="0" smtClean="0"/>
          </a:p>
          <a:p>
            <a:pPr>
              <a:buFont typeface="Wingdings" pitchFamily="2" charset="2"/>
              <a:buChar char="q"/>
            </a:pPr>
            <a:r>
              <a:rPr lang="en-US" sz="3200" b="1" dirty="0" smtClean="0"/>
              <a:t>One-to-One</a:t>
            </a:r>
            <a:br>
              <a:rPr lang="en-US" sz="3200" b="1" dirty="0" smtClean="0"/>
            </a:br>
            <a:endParaRPr lang="en-US" sz="3200" b="1" dirty="0" smtClean="0"/>
          </a:p>
          <a:p>
            <a:pPr>
              <a:buFont typeface="Wingdings" pitchFamily="2" charset="2"/>
              <a:buChar char="q"/>
            </a:pPr>
            <a:r>
              <a:rPr lang="en-US" sz="3200" b="1" dirty="0" smtClean="0"/>
              <a:t>Many-to-Many</a:t>
            </a:r>
          </a:p>
          <a:p>
            <a:pPr>
              <a:buFont typeface="Wingdings" pitchFamily="2" charset="2"/>
              <a:buChar char="q"/>
            </a:pPr>
            <a:endParaRPr lang="en-US" sz="32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8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8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8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8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Many-to-One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608550" cy="5288165"/>
          </a:xfrm>
        </p:spPr>
        <p:txBody>
          <a:bodyPr/>
          <a:lstStyle/>
          <a:p>
            <a:r>
              <a:rPr lang="en-US" altLang="en-US" sz="3200" dirty="0" smtClean="0"/>
              <a:t>Many </a:t>
            </a:r>
            <a:r>
              <a:rPr lang="en-US" altLang="en-US" sz="3200" dirty="0"/>
              <a:t>user-level threads mapped to single kernel thread</a:t>
            </a:r>
          </a:p>
          <a:p>
            <a:r>
              <a:rPr lang="en-US" altLang="en-US" sz="3200" dirty="0"/>
              <a:t>One thread blocking causes all to block</a:t>
            </a:r>
          </a:p>
          <a:p>
            <a:r>
              <a:rPr lang="en-US" altLang="en-US" sz="3200" dirty="0"/>
              <a:t>Multiple </a:t>
            </a:r>
            <a:r>
              <a:rPr lang="en-US" altLang="en-US" sz="3200" dirty="0" smtClean="0"/>
              <a:t>threads </a:t>
            </a:r>
            <a:r>
              <a:rPr lang="en-US" altLang="en-US" sz="3200" dirty="0"/>
              <a:t>may not run in parallel on </a:t>
            </a:r>
            <a:r>
              <a:rPr lang="en-US" altLang="en-US" sz="3200" dirty="0" err="1"/>
              <a:t>muticore</a:t>
            </a:r>
            <a:r>
              <a:rPr lang="en-US" altLang="en-US" sz="3200" dirty="0"/>
              <a:t> system because only one may be in kernel at a time</a:t>
            </a:r>
          </a:p>
          <a:p>
            <a:r>
              <a:rPr lang="en-US" altLang="en-US" sz="3200" dirty="0"/>
              <a:t>Few systems currently use this model</a:t>
            </a:r>
          </a:p>
          <a:p>
            <a:r>
              <a:rPr lang="en-US" altLang="en-US" sz="3200" dirty="0"/>
              <a:t>Examples:</a:t>
            </a:r>
          </a:p>
          <a:p>
            <a:pPr lvl="1"/>
            <a:r>
              <a:rPr lang="en-US" altLang="en-US" sz="3200" b="1" dirty="0">
                <a:solidFill>
                  <a:srgbClr val="3366FF"/>
                </a:solidFill>
              </a:rPr>
              <a:t>Solaris Green Threads</a:t>
            </a:r>
          </a:p>
          <a:p>
            <a:pPr lvl="1"/>
            <a:r>
              <a:rPr lang="en-US" altLang="en-US" sz="3200" b="1" dirty="0">
                <a:solidFill>
                  <a:srgbClr val="3366FF"/>
                </a:solidFill>
              </a:rPr>
              <a:t>GNU Portable Threads</a:t>
            </a:r>
          </a:p>
          <a:p>
            <a:endParaRPr lang="en-US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Many-to-One Model</a:t>
            </a:r>
          </a:p>
        </p:txBody>
      </p:sp>
      <p:pic>
        <p:nvPicPr>
          <p:cNvPr id="43011" name="Picture 4" descr="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24213" y="1522413"/>
            <a:ext cx="7915275" cy="694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One-to-One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3200" dirty="0"/>
              <a:t>Each user-level thread maps to kernel thread</a:t>
            </a:r>
          </a:p>
          <a:p>
            <a:r>
              <a:rPr lang="en-US" altLang="en-US" sz="3200" dirty="0"/>
              <a:t>Creating a user-level thread creates a kernel thread</a:t>
            </a:r>
          </a:p>
          <a:p>
            <a:r>
              <a:rPr lang="en-US" altLang="en-US" sz="3200" dirty="0"/>
              <a:t>More concurrency than many-to-one</a:t>
            </a:r>
          </a:p>
          <a:p>
            <a:r>
              <a:rPr lang="en-US" altLang="en-US" sz="3200" dirty="0" smtClean="0"/>
              <a:t>Examples</a:t>
            </a:r>
            <a:endParaRPr lang="en-US" altLang="en-US" sz="3200" dirty="0"/>
          </a:p>
          <a:p>
            <a:pPr lvl="1"/>
            <a:r>
              <a:rPr lang="en-US" altLang="en-US" sz="3200" dirty="0"/>
              <a:t>Windows</a:t>
            </a:r>
          </a:p>
          <a:p>
            <a:pPr lvl="1"/>
            <a:r>
              <a:rPr lang="en-US" altLang="en-US" sz="3200" dirty="0"/>
              <a:t>Linux</a:t>
            </a:r>
          </a:p>
          <a:p>
            <a:pPr lvl="1"/>
            <a:r>
              <a:rPr lang="en-US" altLang="en-US" sz="3200" dirty="0"/>
              <a:t>Solaris 9 and later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Chapter 4: Threads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0657647" cy="6040438"/>
          </a:xfrm>
        </p:spPr>
        <p:txBody>
          <a:bodyPr/>
          <a:lstStyle/>
          <a:p>
            <a:r>
              <a:rPr lang="en-US" altLang="en-US" sz="2800" dirty="0" smtClean="0"/>
              <a:t>Overview</a:t>
            </a:r>
          </a:p>
          <a:p>
            <a:r>
              <a:rPr lang="en-US" altLang="en-US" sz="2800" dirty="0" smtClean="0"/>
              <a:t>Multicore Programming</a:t>
            </a:r>
          </a:p>
          <a:p>
            <a:r>
              <a:rPr lang="en-US" altLang="en-US" sz="2800" dirty="0" smtClean="0"/>
              <a:t>Multithreading Models</a:t>
            </a:r>
          </a:p>
          <a:p>
            <a:r>
              <a:rPr lang="en-US" altLang="en-US" sz="2800" dirty="0" smtClean="0"/>
              <a:t>Thread Libraries</a:t>
            </a:r>
          </a:p>
          <a:p>
            <a:r>
              <a:rPr lang="en-US" altLang="en-US" sz="2800" dirty="0" smtClean="0"/>
              <a:t>Threading Issues</a:t>
            </a:r>
          </a:p>
          <a:p>
            <a:r>
              <a:rPr lang="en-US" altLang="en-US" sz="2800" dirty="0" smtClean="0"/>
              <a:t>Operating System Examples</a:t>
            </a:r>
          </a:p>
          <a:p>
            <a:pPr>
              <a:buFont typeface="Monotype Sorts" pitchFamily="-84" charset="2"/>
              <a:buNone/>
            </a:pPr>
            <a:endParaRPr lang="en-US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97756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One-to-one Model</a:t>
            </a:r>
          </a:p>
        </p:txBody>
      </p:sp>
      <p:pic>
        <p:nvPicPr>
          <p:cNvPr id="47107" name="Picture 4" descr="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69988" y="2678113"/>
            <a:ext cx="11607800" cy="3913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Many-to-Many Model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41425" y="2100263"/>
            <a:ext cx="11550650" cy="5926137"/>
          </a:xfrm>
        </p:spPr>
        <p:txBody>
          <a:bodyPr/>
          <a:lstStyle/>
          <a:p>
            <a:r>
              <a:rPr lang="en-US" altLang="en-US" sz="3200" dirty="0"/>
              <a:t>Allows many user level threads to be mapped to many kernel threads</a:t>
            </a:r>
          </a:p>
          <a:p>
            <a:r>
              <a:rPr lang="en-US" altLang="en-US" sz="3200" dirty="0"/>
              <a:t>Allows the  operating system to create a sufficient number of kernel threads</a:t>
            </a:r>
          </a:p>
          <a:p>
            <a:r>
              <a:rPr lang="en-US" altLang="en-US" sz="3200" dirty="0"/>
              <a:t>Solaris prior to version 9</a:t>
            </a:r>
          </a:p>
          <a:p>
            <a:r>
              <a:rPr lang="en-US" altLang="en-US" sz="3200" dirty="0"/>
              <a:t>Windows  with the </a:t>
            </a:r>
            <a:r>
              <a:rPr lang="en-US" altLang="en-US" sz="3200" i="1" dirty="0" err="1"/>
              <a:t>ThreadFiber</a:t>
            </a:r>
            <a:r>
              <a:rPr lang="en-US" altLang="en-US" sz="3200" dirty="0"/>
              <a:t> package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Many-to-Many Model</a:t>
            </a:r>
          </a:p>
        </p:txBody>
      </p:sp>
      <p:pic>
        <p:nvPicPr>
          <p:cNvPr id="51203" name="Picture 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22625" y="1792288"/>
            <a:ext cx="7729538" cy="5870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18018"/>
            <a:ext cx="12344400" cy="768349"/>
          </a:xfrm>
        </p:spPr>
        <p:txBody>
          <a:bodyPr/>
          <a:lstStyle/>
          <a:p>
            <a:pPr eaLnBrk="1" hangingPunct="1"/>
            <a:r>
              <a:rPr lang="en-US" altLang="en-US" smtClean="0"/>
              <a:t>Two-level Model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59682" y="1540934"/>
            <a:ext cx="9675018" cy="5941484"/>
          </a:xfrm>
        </p:spPr>
        <p:txBody>
          <a:bodyPr/>
          <a:lstStyle/>
          <a:p>
            <a:r>
              <a:rPr lang="en-US" altLang="en-US" sz="2800" dirty="0" smtClean="0"/>
              <a:t>Similar to M:M, except that it allows a user thread to be </a:t>
            </a:r>
            <a:r>
              <a:rPr lang="en-US" altLang="en-US" sz="2800" b="1" dirty="0" smtClean="0"/>
              <a:t>bound</a:t>
            </a:r>
            <a:r>
              <a:rPr lang="en-US" altLang="en-US" sz="2800" dirty="0" smtClean="0"/>
              <a:t> to kernel thread</a:t>
            </a:r>
          </a:p>
          <a:p>
            <a:r>
              <a:rPr lang="en-US" altLang="en-US" sz="2800" dirty="0" smtClean="0"/>
              <a:t>Examples</a:t>
            </a:r>
          </a:p>
          <a:p>
            <a:pPr lvl="1"/>
            <a:r>
              <a:rPr lang="en-US" altLang="en-US" sz="2800" dirty="0" smtClean="0"/>
              <a:t>IRIX</a:t>
            </a:r>
          </a:p>
          <a:p>
            <a:pPr lvl="1"/>
            <a:r>
              <a:rPr lang="en-US" altLang="en-US" sz="2800" dirty="0" smtClean="0"/>
              <a:t>HP-UX</a:t>
            </a:r>
          </a:p>
          <a:p>
            <a:pPr lvl="1"/>
            <a:r>
              <a:rPr lang="en-US" altLang="en-US" sz="2800" dirty="0" smtClean="0"/>
              <a:t>Tru64 UNIX</a:t>
            </a:r>
          </a:p>
          <a:p>
            <a:pPr lvl="1"/>
            <a:r>
              <a:rPr lang="en-US" altLang="en-US" sz="2800" dirty="0" smtClean="0"/>
              <a:t>Solaris 8 and earlier</a:t>
            </a:r>
          </a:p>
        </p:txBody>
      </p:sp>
      <p:pic>
        <p:nvPicPr>
          <p:cNvPr id="19460" name="Picture 1" descr="4_08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700" y="2635251"/>
            <a:ext cx="5667375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9406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685800" y="152493"/>
            <a:ext cx="12344400" cy="768349"/>
          </a:xfrm>
        </p:spPr>
        <p:txBody>
          <a:bodyPr/>
          <a:lstStyle/>
          <a:p>
            <a:pPr eaLnBrk="1" hangingPunct="1"/>
            <a:r>
              <a:rPr lang="en-US" altLang="en-US" smtClean="0"/>
              <a:t>Thread Libraries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1070525" y="1147695"/>
            <a:ext cx="12406936" cy="7260810"/>
          </a:xfrm>
        </p:spPr>
        <p:txBody>
          <a:bodyPr/>
          <a:lstStyle/>
          <a:p>
            <a:r>
              <a:rPr lang="en-US" altLang="en-US" sz="2400" b="1" dirty="0" smtClean="0">
                <a:solidFill>
                  <a:srgbClr val="3366FF"/>
                </a:solidFill>
              </a:rPr>
              <a:t>Thread library</a:t>
            </a:r>
            <a:r>
              <a:rPr lang="en-US" altLang="en-US" sz="2400" dirty="0" smtClean="0">
                <a:solidFill>
                  <a:srgbClr val="3366FF"/>
                </a:solidFill>
              </a:rPr>
              <a:t> </a:t>
            </a:r>
            <a:r>
              <a:rPr lang="en-US" altLang="en-US" sz="2400" dirty="0" smtClean="0"/>
              <a:t>provides programmer with API for creating and managing threads</a:t>
            </a:r>
          </a:p>
          <a:p>
            <a:r>
              <a:rPr lang="en-US" altLang="en-US" sz="2000" dirty="0" smtClean="0"/>
              <a:t>Two primary ways of implementing</a:t>
            </a:r>
          </a:p>
          <a:p>
            <a:pPr lvl="1"/>
            <a:r>
              <a:rPr lang="en-US" altLang="en-US" sz="2000" dirty="0" smtClean="0"/>
              <a:t>Library entirely in user space</a:t>
            </a:r>
          </a:p>
          <a:p>
            <a:pPr lvl="1"/>
            <a:r>
              <a:rPr lang="en-US" altLang="en-US" sz="2000" dirty="0" smtClean="0"/>
              <a:t>Kernel-level library supported by the OS</a:t>
            </a:r>
          </a:p>
          <a:p>
            <a:r>
              <a:rPr lang="en-US" altLang="en-US" sz="2400" dirty="0" err="1" smtClean="0"/>
              <a:t>Pthreads</a:t>
            </a:r>
            <a:endParaRPr lang="en-US" altLang="en-US" sz="2400" dirty="0" smtClean="0"/>
          </a:p>
          <a:p>
            <a:pPr lvl="1"/>
            <a:r>
              <a:rPr lang="en-US" altLang="en-US" sz="2000" dirty="0"/>
              <a:t>May be provided either as user-level or kernel-level</a:t>
            </a:r>
          </a:p>
          <a:p>
            <a:pPr lvl="1"/>
            <a:r>
              <a:rPr lang="en-US" altLang="en-US" sz="2000" dirty="0" smtClean="0"/>
              <a:t>API </a:t>
            </a:r>
            <a:r>
              <a:rPr lang="en-US" altLang="en-US" sz="2000" dirty="0"/>
              <a:t>specifies behavior of the thread library, implementation is up to development of the library</a:t>
            </a:r>
          </a:p>
          <a:p>
            <a:pPr lvl="1"/>
            <a:r>
              <a:rPr lang="en-US" altLang="en-US" sz="2000" dirty="0"/>
              <a:t>Common in UNIX operating systems (Solaris, Linux, Mac OS X</a:t>
            </a:r>
            <a:r>
              <a:rPr lang="en-US" altLang="en-US" sz="2000" dirty="0" smtClean="0"/>
              <a:t>)</a:t>
            </a:r>
          </a:p>
          <a:p>
            <a:r>
              <a:rPr lang="en-US" altLang="en-US" sz="2400" dirty="0"/>
              <a:t>Java </a:t>
            </a:r>
            <a:r>
              <a:rPr lang="en-US" altLang="en-US" sz="2400" dirty="0" smtClean="0"/>
              <a:t>Threads</a:t>
            </a:r>
          </a:p>
          <a:p>
            <a:pPr lvl="1"/>
            <a:r>
              <a:rPr lang="en-US" altLang="en-US" sz="2000" dirty="0"/>
              <a:t>Java threads are managed by the JVM</a:t>
            </a:r>
          </a:p>
          <a:p>
            <a:pPr lvl="1"/>
            <a:r>
              <a:rPr lang="en-US" altLang="en-US" sz="2000" dirty="0"/>
              <a:t>Typically implemented using the threads model provided by underlying OS</a:t>
            </a:r>
          </a:p>
          <a:p>
            <a:pPr lvl="1"/>
            <a:r>
              <a:rPr lang="en-US" altLang="en-US" sz="2000" dirty="0"/>
              <a:t>Java threads may be created by:</a:t>
            </a:r>
            <a:br>
              <a:rPr lang="en-US" altLang="en-US" sz="2000" dirty="0"/>
            </a:br>
            <a:endParaRPr lang="en-US" altLang="en-US" sz="2000" dirty="0"/>
          </a:p>
          <a:p>
            <a:endParaRPr lang="en-US" altLang="en-US" sz="2400" dirty="0"/>
          </a:p>
          <a:p>
            <a:pPr marL="0" indent="0">
              <a:buNone/>
            </a:pPr>
            <a:endParaRPr lang="en-US" altLang="en-US" sz="2400" dirty="0" smtClean="0"/>
          </a:p>
          <a:p>
            <a:pPr lvl="1"/>
            <a:r>
              <a:rPr lang="en-US" altLang="en-US" sz="2000" dirty="0"/>
              <a:t>Extending Thread class</a:t>
            </a:r>
          </a:p>
          <a:p>
            <a:pPr lvl="1"/>
            <a:r>
              <a:rPr lang="en-US" altLang="en-US" sz="2000" dirty="0"/>
              <a:t>Implementing the Runnable interface</a:t>
            </a:r>
            <a:br>
              <a:rPr lang="en-US" altLang="en-US" sz="2000" dirty="0"/>
            </a:br>
            <a:endParaRPr lang="en-US" altLang="en-US" sz="2000" dirty="0"/>
          </a:p>
          <a:p>
            <a:pPr lvl="1"/>
            <a:endParaRPr lang="en-US" altLang="en-US" sz="2400" dirty="0"/>
          </a:p>
          <a:p>
            <a:pPr lvl="2"/>
            <a:endParaRPr lang="en-US" altLang="en-US" sz="24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617" y="6341164"/>
            <a:ext cx="6014687" cy="1550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627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7" t="6793" r="12793" b="17935"/>
          <a:stretch/>
        </p:blipFill>
        <p:spPr bwMode="auto">
          <a:xfrm>
            <a:off x="318053" y="0"/>
            <a:ext cx="13397946" cy="6122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6" t="20924" r="15603" b="42120"/>
          <a:stretch/>
        </p:blipFill>
        <p:spPr bwMode="auto">
          <a:xfrm>
            <a:off x="318053" y="6122505"/>
            <a:ext cx="13397948" cy="3021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4880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6792" r="15166" b="3805"/>
          <a:stretch/>
        </p:blipFill>
        <p:spPr bwMode="auto">
          <a:xfrm>
            <a:off x="0" y="-55940"/>
            <a:ext cx="13716000" cy="93788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1853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Threading Issues 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24070" y="1377084"/>
            <a:ext cx="11028362" cy="5976938"/>
          </a:xfrm>
        </p:spPr>
        <p:txBody>
          <a:bodyPr/>
          <a:lstStyle/>
          <a:p>
            <a:pPr>
              <a:buFont typeface="Monotype Sorts" charset="2"/>
              <a:buNone/>
            </a:pPr>
            <a:endParaRPr lang="en-US" sz="1100" dirty="0" smtClean="0"/>
          </a:p>
          <a:p>
            <a:endParaRPr lang="en-US" sz="2400" b="1" dirty="0" smtClean="0">
              <a:solidFill>
                <a:srgbClr val="3366FF"/>
              </a:solidFill>
            </a:endParaRPr>
          </a:p>
          <a:p>
            <a:pPr>
              <a:buFont typeface="Wingdings" pitchFamily="2" charset="2"/>
              <a:buChar char="q"/>
            </a:pPr>
            <a:r>
              <a:rPr lang="en-US" sz="3200" b="1" dirty="0" smtClean="0">
                <a:solidFill>
                  <a:srgbClr val="002060"/>
                </a:solidFill>
              </a:rPr>
              <a:t>Thread Cancellation</a:t>
            </a:r>
          </a:p>
          <a:p>
            <a:pPr>
              <a:buFont typeface="Wingdings" pitchFamily="2" charset="2"/>
              <a:buChar char="q"/>
            </a:pPr>
            <a:r>
              <a:rPr lang="en-US" sz="3200" b="1" dirty="0">
                <a:solidFill>
                  <a:srgbClr val="002060"/>
                </a:solidFill>
              </a:rPr>
              <a:t>Signal handling</a:t>
            </a:r>
            <a:endParaRPr lang="en-US" sz="3200" b="1" dirty="0" smtClean="0">
              <a:solidFill>
                <a:srgbClr val="002060"/>
              </a:solidFill>
            </a:endParaRPr>
          </a:p>
          <a:p>
            <a:pPr>
              <a:buFont typeface="Wingdings" pitchFamily="2" charset="2"/>
              <a:buChar char="q"/>
            </a:pPr>
            <a:r>
              <a:rPr lang="en-US" sz="3200" b="1" dirty="0" smtClean="0">
                <a:solidFill>
                  <a:srgbClr val="002060"/>
                </a:solidFill>
              </a:rPr>
              <a:t>Thread pools </a:t>
            </a:r>
          </a:p>
          <a:p>
            <a:pPr>
              <a:buFont typeface="Wingdings" pitchFamily="2" charset="2"/>
              <a:buChar char="q"/>
            </a:pPr>
            <a:r>
              <a:rPr lang="en-US" sz="3200" b="1" dirty="0" smtClean="0">
                <a:solidFill>
                  <a:srgbClr val="002060"/>
                </a:solidFill>
              </a:rPr>
              <a:t>Thread-specific data </a:t>
            </a:r>
          </a:p>
          <a:p>
            <a:pPr marL="490538" lvl="2" indent="0">
              <a:buClr>
                <a:srgbClr val="993300"/>
              </a:buClr>
              <a:buSzPct val="90000"/>
              <a:buNone/>
            </a:pPr>
            <a:endParaRPr lang="en-US" sz="2400" b="1" dirty="0" smtClean="0">
              <a:solidFill>
                <a:srgbClr val="3366FF"/>
              </a:solidFill>
            </a:endParaRPr>
          </a:p>
          <a:p>
            <a:pPr marL="0" indent="0">
              <a:buNone/>
            </a:pPr>
            <a:endParaRPr lang="en-US" sz="2400" b="1" dirty="0" smtClean="0">
              <a:solidFill>
                <a:srgbClr val="3366FF"/>
              </a:solidFill>
            </a:endParaRPr>
          </a:p>
          <a:p>
            <a:pPr>
              <a:buFont typeface="Monotype Sorts" charset="2"/>
              <a:buNone/>
            </a:pPr>
            <a:endParaRPr lang="en-US" b="1" dirty="0" smtClean="0">
              <a:solidFill>
                <a:srgbClr val="3366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1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1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1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1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1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1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800" dirty="0">
                <a:solidFill>
                  <a:srgbClr val="0070C0"/>
                </a:solidFill>
              </a:rPr>
              <a:t>Thread Cancellation</a:t>
            </a:r>
            <a:endParaRPr lang="en-US" dirty="0" smtClean="0">
              <a:solidFill>
                <a:srgbClr val="0070C0"/>
              </a:solidFill>
            </a:endParaRP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44957" y="1285461"/>
            <a:ext cx="11377130" cy="7506942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sz="2800" b="1" dirty="0" smtClean="0"/>
              <a:t>Thread cancellation</a:t>
            </a:r>
            <a:r>
              <a:rPr lang="en-US" sz="2800" dirty="0" smtClean="0"/>
              <a:t> of </a:t>
            </a:r>
            <a:r>
              <a:rPr lang="en-US" sz="2800" b="1" dirty="0" smtClean="0"/>
              <a:t>target thread </a:t>
            </a:r>
            <a:r>
              <a:rPr lang="en-US" sz="2800" dirty="0" smtClean="0"/>
              <a:t>Terminating </a:t>
            </a:r>
            <a:r>
              <a:rPr lang="en-US" sz="2800" dirty="0"/>
              <a:t>a thread before it has </a:t>
            </a:r>
            <a:r>
              <a:rPr lang="en-US" sz="2800" dirty="0" smtClean="0"/>
              <a:t>finished</a:t>
            </a:r>
          </a:p>
          <a:p>
            <a:pPr>
              <a:buFont typeface="Wingdings" pitchFamily="2" charset="2"/>
              <a:buChar char="§"/>
            </a:pPr>
            <a:r>
              <a:rPr lang="en-US" altLang="en-US" sz="2800" dirty="0" smtClean="0"/>
              <a:t>Thread </a:t>
            </a:r>
            <a:r>
              <a:rPr lang="en-US" altLang="en-US" sz="2800" dirty="0"/>
              <a:t>to be canceled is </a:t>
            </a:r>
            <a:r>
              <a:rPr lang="en-US" altLang="en-US" sz="2800" b="1" dirty="0">
                <a:solidFill>
                  <a:srgbClr val="3366FF"/>
                </a:solidFill>
              </a:rPr>
              <a:t>target </a:t>
            </a:r>
            <a:r>
              <a:rPr lang="en-US" altLang="en-US" sz="2800" b="1" dirty="0" smtClean="0">
                <a:solidFill>
                  <a:srgbClr val="3366FF"/>
                </a:solidFill>
              </a:rPr>
              <a:t>thread</a:t>
            </a:r>
            <a:endParaRPr lang="en-US" altLang="en-US" sz="2800" dirty="0"/>
          </a:p>
          <a:p>
            <a:pPr>
              <a:buFont typeface="Wingdings" pitchFamily="2" charset="2"/>
              <a:buChar char="§"/>
            </a:pPr>
            <a:r>
              <a:rPr lang="en-US" sz="2800" dirty="0"/>
              <a:t>T</a:t>
            </a:r>
            <a:r>
              <a:rPr lang="en-US" sz="2800" dirty="0" smtClean="0"/>
              <a:t>wo </a:t>
            </a:r>
            <a:r>
              <a:rPr lang="en-US" sz="2800" dirty="0"/>
              <a:t>general approaches:</a:t>
            </a:r>
          </a:p>
          <a:p>
            <a:pPr lvl="1"/>
            <a:r>
              <a:rPr lang="en-US" sz="2800" b="1" dirty="0"/>
              <a:t>Asynchronous cancellation</a:t>
            </a:r>
            <a:r>
              <a:rPr lang="en-US" sz="2800" dirty="0"/>
              <a:t> terminates the target thread  immediately</a:t>
            </a:r>
          </a:p>
          <a:p>
            <a:pPr lvl="1"/>
            <a:r>
              <a:rPr lang="en-US" sz="2800" b="1" dirty="0"/>
              <a:t>Deferred cancellation</a:t>
            </a:r>
            <a:r>
              <a:rPr lang="en-US" sz="2800" dirty="0"/>
              <a:t> allows the target thread to periodically check if it should be </a:t>
            </a:r>
            <a:r>
              <a:rPr lang="en-US" sz="2800" dirty="0" smtClean="0"/>
              <a:t>cancelled</a:t>
            </a:r>
          </a:p>
          <a:p>
            <a:r>
              <a:rPr lang="en-US" altLang="en-US" sz="2800" dirty="0" err="1"/>
              <a:t>Pthread</a:t>
            </a:r>
            <a:r>
              <a:rPr lang="en-US" altLang="en-US" sz="2800" dirty="0"/>
              <a:t> code to create and cancel a thread:</a:t>
            </a:r>
          </a:p>
          <a:p>
            <a:pPr marL="0" indent="0">
              <a:buNone/>
            </a:pPr>
            <a:r>
              <a:rPr lang="en-US" sz="2800" dirty="0" smtClean="0"/>
              <a:t>	</a:t>
            </a: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164" y="5941633"/>
            <a:ext cx="7179571" cy="3023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7518" y="0"/>
            <a:ext cx="12344400" cy="1120307"/>
          </a:xfrm>
        </p:spPr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sz="4800" dirty="0">
                <a:solidFill>
                  <a:srgbClr val="0070C0"/>
                </a:solidFill>
              </a:rPr>
              <a:t>Signal handling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300" y="1386233"/>
            <a:ext cx="12844257" cy="6505438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sz="2800" b="1" dirty="0">
                <a:solidFill>
                  <a:srgbClr val="3366FF"/>
                </a:solidFill>
                <a:ea typeface="ＭＳ Ｐゴシック" charset="0"/>
                <a:cs typeface="ＭＳ Ｐゴシック" charset="0"/>
              </a:rPr>
              <a:t>Signals </a:t>
            </a:r>
            <a:r>
              <a:rPr lang="en-US" sz="2800" dirty="0">
                <a:ea typeface="ＭＳ Ｐゴシック" charset="0"/>
                <a:cs typeface="ＭＳ Ｐゴシック" charset="0"/>
              </a:rPr>
              <a:t>are used in UNIX systems to notify a process that a particular event has </a:t>
            </a:r>
            <a:r>
              <a:rPr lang="en-US" sz="2800" dirty="0" smtClean="0">
                <a:ea typeface="ＭＳ Ｐゴシック" charset="0"/>
                <a:cs typeface="ＭＳ Ｐゴシック" charset="0"/>
              </a:rPr>
              <a:t>occurred.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dirty="0" smtClean="0"/>
              <a:t>Synchronous </a:t>
            </a:r>
            <a:r>
              <a:rPr lang="en-US" sz="2800" dirty="0"/>
              <a:t>and asynchronous received </a:t>
            </a:r>
            <a:r>
              <a:rPr lang="en-US" sz="2800" dirty="0" smtClean="0"/>
              <a:t>signal.</a:t>
            </a:r>
          </a:p>
          <a:p>
            <a:pPr>
              <a:buFont typeface="Wingdings" pitchFamily="2" charset="2"/>
              <a:buChar char="§"/>
              <a:defRPr/>
            </a:pPr>
            <a:r>
              <a:rPr lang="en-US" sz="2800" dirty="0">
                <a:ea typeface="ＭＳ Ｐゴシック" charset="0"/>
                <a:cs typeface="ＭＳ Ｐゴシック" charset="0"/>
              </a:rPr>
              <a:t>A </a:t>
            </a:r>
            <a:r>
              <a:rPr lang="en-US" sz="2800" b="1" dirty="0">
                <a:solidFill>
                  <a:srgbClr val="3366FF"/>
                </a:solidFill>
                <a:ea typeface="ＭＳ Ｐゴシック" charset="0"/>
                <a:cs typeface="ＭＳ Ｐゴシック" charset="0"/>
              </a:rPr>
              <a:t>signal handler</a:t>
            </a:r>
            <a:r>
              <a:rPr lang="en-US" sz="2800" dirty="0">
                <a:solidFill>
                  <a:srgbClr val="3366FF"/>
                </a:solidFill>
                <a:ea typeface="ＭＳ Ｐゴシック" charset="0"/>
                <a:cs typeface="ＭＳ Ｐゴシック" charset="0"/>
              </a:rPr>
              <a:t> </a:t>
            </a:r>
            <a:r>
              <a:rPr lang="en-US" sz="2800" dirty="0">
                <a:ea typeface="ＭＳ Ｐゴシック" charset="0"/>
                <a:cs typeface="ＭＳ Ｐゴシック" charset="0"/>
              </a:rPr>
              <a:t>is used to process signals</a:t>
            </a:r>
          </a:p>
          <a:p>
            <a:pPr marL="1404462" lvl="2" indent="-457200">
              <a:buFont typeface="Wingdings" pitchFamily="2" charset="2"/>
              <a:buChar char="§"/>
              <a:defRPr/>
            </a:pPr>
            <a:r>
              <a:rPr lang="en-US" sz="2800" dirty="0">
                <a:ea typeface="ＭＳ Ｐゴシック" charset="0"/>
              </a:rPr>
              <a:t>Signal is generated by particular event</a:t>
            </a:r>
          </a:p>
          <a:p>
            <a:pPr marL="1404462" lvl="2" indent="-457200">
              <a:buFont typeface="Wingdings" pitchFamily="2" charset="2"/>
              <a:buChar char="§"/>
              <a:defRPr/>
            </a:pPr>
            <a:r>
              <a:rPr lang="en-US" sz="2800" dirty="0">
                <a:ea typeface="ＭＳ Ｐゴシック" charset="0"/>
              </a:rPr>
              <a:t>Signal is delivered to a process</a:t>
            </a:r>
          </a:p>
          <a:p>
            <a:pPr marL="1404462" lvl="2" indent="-457200">
              <a:buFont typeface="Wingdings" pitchFamily="2" charset="2"/>
              <a:buChar char="§"/>
              <a:defRPr/>
            </a:pPr>
            <a:r>
              <a:rPr lang="en-US" sz="2800" dirty="0">
                <a:ea typeface="ＭＳ Ｐゴシック" charset="0"/>
              </a:rPr>
              <a:t>Signal is handled by one of two signal handlers</a:t>
            </a:r>
            <a:endParaRPr lang="en-US" sz="2800" dirty="0"/>
          </a:p>
          <a:p>
            <a:pPr>
              <a:buFont typeface="Wingdings" pitchFamily="2" charset="2"/>
              <a:buChar char="§"/>
            </a:pPr>
            <a:r>
              <a:rPr lang="en-US" sz="2800" dirty="0" smtClean="0"/>
              <a:t>Every </a:t>
            </a:r>
            <a:r>
              <a:rPr lang="en-US" sz="2800" dirty="0"/>
              <a:t>Signal may be handled by one of two possible  handlers: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dirty="0"/>
              <a:t>A default signal handler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dirty="0"/>
              <a:t>A user-defined signal handler</a:t>
            </a:r>
          </a:p>
          <a:p>
            <a:pPr>
              <a:buFont typeface="Wingdings" pitchFamily="2" charset="2"/>
              <a:buChar char="§"/>
            </a:pPr>
            <a:endParaRPr lang="en-US" sz="2800" b="1" dirty="0" smtClean="0">
              <a:solidFill>
                <a:srgbClr val="006699"/>
              </a:solidFill>
              <a:latin typeface="+mj-lt"/>
            </a:endParaRPr>
          </a:p>
          <a:p>
            <a:endParaRPr lang="en-US" sz="2800" b="1" dirty="0">
              <a:solidFill>
                <a:srgbClr val="006699"/>
              </a:solidFill>
              <a:latin typeface="+mj-lt"/>
            </a:endParaRPr>
          </a:p>
          <a:p>
            <a:pPr marL="0" indent="0">
              <a:buNone/>
            </a:pPr>
            <a:endParaRPr lang="en-US" sz="2800" b="1" dirty="0" smtClean="0">
              <a:solidFill>
                <a:srgbClr val="006699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07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685800" y="234951"/>
            <a:ext cx="12344400" cy="768349"/>
          </a:xfrm>
        </p:spPr>
        <p:txBody>
          <a:bodyPr/>
          <a:lstStyle/>
          <a:p>
            <a:r>
              <a:rPr lang="en-US" altLang="en-US" smtClean="0"/>
              <a:t>Motivation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1209675" y="1644651"/>
            <a:ext cx="10220325" cy="6040967"/>
          </a:xfrm>
        </p:spPr>
        <p:txBody>
          <a:bodyPr/>
          <a:lstStyle/>
          <a:p>
            <a:r>
              <a:rPr lang="en-US" altLang="en-US" sz="2400" dirty="0" smtClean="0"/>
              <a:t>Most modern applications are multithreaded</a:t>
            </a:r>
          </a:p>
          <a:p>
            <a:r>
              <a:rPr lang="en-US" altLang="en-US" sz="2400" dirty="0" smtClean="0"/>
              <a:t>Threads run within application</a:t>
            </a:r>
          </a:p>
          <a:p>
            <a:r>
              <a:rPr lang="en-US" altLang="en-US" sz="2400" dirty="0" smtClean="0"/>
              <a:t>Multiple tasks with the application can be implemented by separate threads</a:t>
            </a:r>
          </a:p>
          <a:p>
            <a:pPr lvl="1"/>
            <a:r>
              <a:rPr lang="en-US" altLang="en-US" sz="2400" dirty="0" smtClean="0"/>
              <a:t>Update display</a:t>
            </a:r>
          </a:p>
          <a:p>
            <a:pPr lvl="1"/>
            <a:r>
              <a:rPr lang="en-US" altLang="en-US" sz="2400" dirty="0" smtClean="0"/>
              <a:t>Fetch data</a:t>
            </a:r>
          </a:p>
          <a:p>
            <a:pPr lvl="1"/>
            <a:r>
              <a:rPr lang="en-US" altLang="en-US" sz="2400" dirty="0" smtClean="0"/>
              <a:t>Spell checking</a:t>
            </a:r>
          </a:p>
          <a:p>
            <a:pPr lvl="1"/>
            <a:r>
              <a:rPr lang="en-US" altLang="en-US" sz="2400" dirty="0" smtClean="0"/>
              <a:t>Answer a network request</a:t>
            </a:r>
          </a:p>
          <a:p>
            <a:r>
              <a:rPr lang="en-US" altLang="en-US" sz="2400" dirty="0" smtClean="0"/>
              <a:t>Process creation is heavy-weight while thread creation is light-weight</a:t>
            </a:r>
          </a:p>
          <a:p>
            <a:r>
              <a:rPr lang="en-US" altLang="en-US" sz="2400" dirty="0" smtClean="0"/>
              <a:t>Can simplify code, increase efficiency</a:t>
            </a:r>
          </a:p>
          <a:p>
            <a:r>
              <a:rPr lang="en-US" altLang="en-US" sz="2400" dirty="0" smtClean="0"/>
              <a:t>Kernels are generally multithreaded</a:t>
            </a:r>
          </a:p>
        </p:txBody>
      </p:sp>
    </p:spTree>
    <p:extLst>
      <p:ext uri="{BB962C8B-B14F-4D97-AF65-F5344CB8AC3E}">
        <p14:creationId xmlns:p14="http://schemas.microsoft.com/office/powerpoint/2010/main" val="7993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solidFill>
                  <a:srgbClr val="0070C0"/>
                </a:solidFill>
              </a:rPr>
              <a:t>Thread Pools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447463" cy="5970588"/>
          </a:xfrm>
        </p:spPr>
        <p:txBody>
          <a:bodyPr/>
          <a:lstStyle/>
          <a:p>
            <a:r>
              <a:rPr lang="en-US" sz="3200" b="1" dirty="0">
                <a:solidFill>
                  <a:srgbClr val="002060"/>
                </a:solidFill>
              </a:rPr>
              <a:t>Thread pools (page 141</a:t>
            </a:r>
            <a:r>
              <a:rPr lang="en-US" sz="3200" b="1" dirty="0" smtClean="0">
                <a:solidFill>
                  <a:srgbClr val="002060"/>
                </a:solidFill>
              </a:rPr>
              <a:t>):</a:t>
            </a:r>
            <a:endParaRPr lang="en-US" sz="3200" dirty="0" smtClean="0">
              <a:solidFill>
                <a:srgbClr val="002060"/>
              </a:solidFill>
            </a:endParaRPr>
          </a:p>
          <a:p>
            <a:r>
              <a:rPr lang="en-US" sz="2800" dirty="0" smtClean="0"/>
              <a:t>Create a number of threads in a pool where they await for work</a:t>
            </a:r>
          </a:p>
          <a:p>
            <a:endParaRPr lang="en-US" sz="2800" dirty="0" smtClean="0"/>
          </a:p>
          <a:p>
            <a:r>
              <a:rPr lang="en-US" sz="2800" dirty="0" smtClean="0"/>
              <a:t>Advantages:</a:t>
            </a:r>
          </a:p>
          <a:p>
            <a:pPr lvl="1"/>
            <a:r>
              <a:rPr lang="en-US" sz="2800" dirty="0" smtClean="0"/>
              <a:t>Usually slightly faster to service a request with an existing thread than create a new thread</a:t>
            </a:r>
          </a:p>
          <a:p>
            <a:pPr lvl="1"/>
            <a:r>
              <a:rPr lang="en-US" sz="2800" dirty="0" smtClean="0"/>
              <a:t>Allows the number of threads in the application(s) to be bound to the size of the pool</a:t>
            </a:r>
          </a:p>
          <a:p>
            <a:r>
              <a:rPr lang="en-US" altLang="en-US" sz="2800" dirty="0"/>
              <a:t>Windows API supports thread </a:t>
            </a:r>
            <a:r>
              <a:rPr lang="en-US" altLang="en-US" sz="2800" dirty="0" smtClean="0"/>
              <a:t>pools</a:t>
            </a:r>
            <a:endParaRPr lang="en-US" altLang="en-US" sz="2800" dirty="0"/>
          </a:p>
          <a:p>
            <a:endParaRPr lang="en-US" sz="28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Thread Specific Data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0"/>
            <a:ext cx="11580813" cy="5970588"/>
          </a:xfrm>
        </p:spPr>
        <p:txBody>
          <a:bodyPr/>
          <a:lstStyle/>
          <a:p>
            <a:r>
              <a:rPr lang="en-US" sz="3200" b="1" dirty="0">
                <a:solidFill>
                  <a:srgbClr val="002060"/>
                </a:solidFill>
              </a:rPr>
              <a:t>Thread-specific data </a:t>
            </a:r>
            <a:endParaRPr lang="en-US" sz="3200" b="1" dirty="0" smtClean="0">
              <a:solidFill>
                <a:srgbClr val="002060"/>
              </a:solidFill>
            </a:endParaRPr>
          </a:p>
          <a:p>
            <a:endParaRPr lang="en-US" sz="3200" b="1" dirty="0" smtClean="0">
              <a:solidFill>
                <a:srgbClr val="002060"/>
              </a:solidFill>
            </a:endParaRPr>
          </a:p>
          <a:p>
            <a:pPr>
              <a:buFont typeface="Wingdings" pitchFamily="2" charset="2"/>
              <a:buChar char="§"/>
            </a:pPr>
            <a:r>
              <a:rPr lang="en-US" sz="2800" dirty="0" smtClean="0"/>
              <a:t>Create </a:t>
            </a:r>
            <a:r>
              <a:rPr lang="en-US" sz="2800" dirty="0"/>
              <a:t>Facility needed for data private to </a:t>
            </a:r>
            <a:r>
              <a:rPr lang="en-US" sz="2800" dirty="0" smtClean="0"/>
              <a:t>thread/ </a:t>
            </a:r>
            <a:r>
              <a:rPr lang="en-US" altLang="en-US" sz="2800" b="1" dirty="0">
                <a:solidFill>
                  <a:srgbClr val="3366FF"/>
                </a:solidFill>
              </a:rPr>
              <a:t>Thread-local storage </a:t>
            </a:r>
            <a:r>
              <a:rPr lang="en-US" altLang="en-US" sz="2800" dirty="0"/>
              <a:t>(</a:t>
            </a:r>
            <a:r>
              <a:rPr lang="en-US" altLang="en-US" sz="2800" b="1" dirty="0">
                <a:solidFill>
                  <a:srgbClr val="3366FF"/>
                </a:solidFill>
              </a:rPr>
              <a:t>TLS</a:t>
            </a:r>
            <a:r>
              <a:rPr lang="en-US" altLang="en-US" sz="2800" dirty="0"/>
              <a:t>) allows each thread to have its own copy of </a:t>
            </a:r>
            <a:r>
              <a:rPr lang="en-US" altLang="en-US" sz="2800" dirty="0" smtClean="0"/>
              <a:t>data</a:t>
            </a:r>
            <a:endParaRPr lang="en-US" sz="2800" dirty="0" smtClean="0"/>
          </a:p>
          <a:p>
            <a:pPr>
              <a:buFont typeface="Wingdings" pitchFamily="2" charset="2"/>
              <a:buChar char="§"/>
            </a:pPr>
            <a:r>
              <a:rPr lang="en-US" sz="2800" dirty="0" smtClean="0"/>
              <a:t>Useful when you do not have control over the thread creation process (i.e., when using a thread pool)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34253" y="968189"/>
            <a:ext cx="11658600" cy="1761098"/>
          </a:xfrm>
        </p:spPr>
        <p:txBody>
          <a:bodyPr/>
          <a:lstStyle/>
          <a:p>
            <a:pPr eaLnBrk="1" hangingPunct="1"/>
            <a:r>
              <a:rPr lang="en-US" sz="4800" dirty="0" smtClean="0"/>
              <a:t>End of Chapter 4</a:t>
            </a:r>
            <a:br>
              <a:rPr lang="en-US" sz="4800" dirty="0" smtClean="0"/>
            </a:br>
            <a:r>
              <a:rPr lang="en-US" sz="4800" dirty="0" smtClean="0"/>
              <a:t>NAT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1293020" y="554567"/>
            <a:ext cx="10427493" cy="416984"/>
          </a:xfrm>
        </p:spPr>
        <p:txBody>
          <a:bodyPr/>
          <a:lstStyle/>
          <a:p>
            <a:pPr eaLnBrk="1" hangingPunct="1"/>
            <a:r>
              <a:rPr lang="en-US" altLang="en-US" smtClean="0"/>
              <a:t>Benefits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9675" y="1644651"/>
            <a:ext cx="10810875" cy="6040967"/>
          </a:xfrm>
        </p:spPr>
        <p:txBody>
          <a:bodyPr/>
          <a:lstStyle/>
          <a:p>
            <a:r>
              <a:rPr lang="en-US" altLang="en-US" sz="3200" b="1" dirty="0" smtClean="0"/>
              <a:t>Responsiveness – </a:t>
            </a:r>
            <a:r>
              <a:rPr lang="en-US" altLang="en-US" sz="3200" dirty="0" smtClean="0"/>
              <a:t>may allow continued execution if part of process is blocked, especially important for user interfaces</a:t>
            </a:r>
          </a:p>
          <a:p>
            <a:r>
              <a:rPr lang="en-US" altLang="en-US" sz="3200" b="1" dirty="0" smtClean="0"/>
              <a:t>Resource Sharing – </a:t>
            </a:r>
            <a:r>
              <a:rPr lang="en-US" altLang="en-US" sz="3200" dirty="0" smtClean="0"/>
              <a:t>threads share resources of process, easier than shared memory or message passing</a:t>
            </a:r>
          </a:p>
          <a:p>
            <a:r>
              <a:rPr lang="en-US" altLang="en-US" sz="3200" b="1" dirty="0" smtClean="0"/>
              <a:t>Economy – </a:t>
            </a:r>
            <a:r>
              <a:rPr lang="en-US" altLang="en-US" sz="3200" dirty="0" smtClean="0"/>
              <a:t>cheaper than process creation, thread switching lower overhead than context switching</a:t>
            </a:r>
          </a:p>
          <a:p>
            <a:r>
              <a:rPr lang="en-US" altLang="en-US" sz="3200" b="1" dirty="0" smtClean="0"/>
              <a:t>Scalability – </a:t>
            </a:r>
            <a:r>
              <a:rPr lang="en-US" altLang="en-US" sz="3200" dirty="0" smtClean="0"/>
              <a:t>process can take advantage of multiprocessor architectures</a:t>
            </a:r>
            <a:br>
              <a:rPr lang="en-US" altLang="en-US" sz="3200" dirty="0" smtClean="0"/>
            </a:br>
            <a:endParaRPr lang="en-US" altLang="en-US" sz="3200" dirty="0" smtClean="0"/>
          </a:p>
          <a:p>
            <a:endParaRPr lang="en-US" altLang="en-US" sz="3200" b="1" dirty="0" smtClean="0"/>
          </a:p>
        </p:txBody>
      </p:sp>
    </p:spTree>
    <p:extLst>
      <p:ext uri="{BB962C8B-B14F-4D97-AF65-F5344CB8AC3E}">
        <p14:creationId xmlns:p14="http://schemas.microsoft.com/office/powerpoint/2010/main" val="267364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1519238" y="234951"/>
            <a:ext cx="11510963" cy="768349"/>
          </a:xfrm>
        </p:spPr>
        <p:txBody>
          <a:bodyPr/>
          <a:lstStyle/>
          <a:p>
            <a:pPr eaLnBrk="1" hangingPunct="1"/>
            <a:r>
              <a:rPr lang="en-US" altLang="en-US" smtClean="0"/>
              <a:t>Multicore Programming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1323975" y="1610785"/>
            <a:ext cx="11584782" cy="6040967"/>
          </a:xfrm>
        </p:spPr>
        <p:txBody>
          <a:bodyPr/>
          <a:lstStyle/>
          <a:p>
            <a:r>
              <a:rPr lang="en-US" altLang="en-US" sz="2400" b="1" dirty="0" smtClean="0">
                <a:solidFill>
                  <a:srgbClr val="3366FF"/>
                </a:solidFill>
              </a:rPr>
              <a:t>Multicore</a:t>
            </a:r>
            <a:r>
              <a:rPr lang="en-US" altLang="en-US" sz="2400" dirty="0" smtClean="0"/>
              <a:t> or </a:t>
            </a:r>
            <a:r>
              <a:rPr lang="en-US" altLang="en-US" sz="2400" b="1" dirty="0" smtClean="0">
                <a:solidFill>
                  <a:srgbClr val="3366FF"/>
                </a:solidFill>
              </a:rPr>
              <a:t>multiprocessor</a:t>
            </a:r>
            <a:r>
              <a:rPr lang="en-US" altLang="en-US" sz="2400" dirty="0" smtClean="0"/>
              <a:t> systems putting pressure on programmers, challenges include:</a:t>
            </a:r>
          </a:p>
          <a:p>
            <a:pPr lvl="1"/>
            <a:r>
              <a:rPr lang="en-US" altLang="en-US" sz="2400" b="1" dirty="0" smtClean="0"/>
              <a:t>Dividing activities</a:t>
            </a:r>
          </a:p>
          <a:p>
            <a:pPr lvl="1"/>
            <a:r>
              <a:rPr lang="en-US" altLang="en-US" sz="2400" b="1" dirty="0" smtClean="0"/>
              <a:t>Balance</a:t>
            </a:r>
          </a:p>
          <a:p>
            <a:pPr lvl="1"/>
            <a:r>
              <a:rPr lang="en-US" altLang="en-US" sz="2400" b="1" dirty="0" smtClean="0"/>
              <a:t>Data splitting</a:t>
            </a:r>
          </a:p>
          <a:p>
            <a:pPr lvl="1"/>
            <a:r>
              <a:rPr lang="en-US" altLang="en-US" sz="2400" b="1" dirty="0" smtClean="0"/>
              <a:t>Data dependency</a:t>
            </a:r>
          </a:p>
          <a:p>
            <a:pPr lvl="1"/>
            <a:r>
              <a:rPr lang="en-US" altLang="en-US" sz="2400" b="1" dirty="0" smtClean="0"/>
              <a:t>Testing and debugging</a:t>
            </a:r>
          </a:p>
          <a:p>
            <a:r>
              <a:rPr lang="en-US" altLang="en-US" sz="2400" b="1" i="1" dirty="0" smtClean="0"/>
              <a:t>Parallelism</a:t>
            </a:r>
            <a:r>
              <a:rPr lang="en-US" altLang="en-US" sz="2400" dirty="0" smtClean="0"/>
              <a:t> implies a system can perform more than one task simultaneously</a:t>
            </a:r>
          </a:p>
          <a:p>
            <a:r>
              <a:rPr lang="en-US" altLang="en-US" sz="2400" b="1" i="1" dirty="0" smtClean="0"/>
              <a:t>Concurrency</a:t>
            </a:r>
            <a:r>
              <a:rPr lang="en-US" altLang="en-US" sz="2400" dirty="0" smtClean="0"/>
              <a:t> supports more than one task making progress</a:t>
            </a:r>
          </a:p>
          <a:p>
            <a:pPr lvl="1"/>
            <a:r>
              <a:rPr lang="en-US" altLang="en-US" sz="2400" dirty="0" smtClean="0"/>
              <a:t>Single processor / core, scheduler providing concurrency</a:t>
            </a:r>
          </a:p>
          <a:p>
            <a:pPr lvl="1">
              <a:buFont typeface="Monotype Sorts" pitchFamily="-84" charset="2"/>
              <a:buNone/>
            </a:pPr>
            <a:endParaRPr lang="en-US" altLang="en-US" sz="2400" dirty="0" smtClean="0"/>
          </a:p>
          <a:p>
            <a:pPr lvl="1">
              <a:buFont typeface="Monotype Sorts" pitchFamily="-84" charset="2"/>
              <a:buNone/>
            </a:pPr>
            <a:endParaRPr lang="en-US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04539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1519238" y="234951"/>
            <a:ext cx="11510963" cy="768349"/>
          </a:xfrm>
        </p:spPr>
        <p:txBody>
          <a:bodyPr/>
          <a:lstStyle/>
          <a:p>
            <a:pPr eaLnBrk="1" hangingPunct="1"/>
            <a:r>
              <a:rPr lang="en-US" altLang="en-US" smtClean="0"/>
              <a:t>Multicore Programming (Cont.)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>
          <a:xfrm>
            <a:off x="1209675" y="1644651"/>
            <a:ext cx="10734675" cy="6040967"/>
          </a:xfrm>
        </p:spPr>
        <p:txBody>
          <a:bodyPr/>
          <a:lstStyle/>
          <a:p>
            <a:r>
              <a:rPr lang="en-US" altLang="en-US" sz="2400" dirty="0" smtClean="0"/>
              <a:t>Types of parallelism </a:t>
            </a:r>
          </a:p>
          <a:p>
            <a:pPr lvl="1"/>
            <a:r>
              <a:rPr lang="en-US" altLang="en-US" sz="2400" b="1" dirty="0" smtClean="0">
                <a:solidFill>
                  <a:srgbClr val="3366FF"/>
                </a:solidFill>
              </a:rPr>
              <a:t>Data parallelism</a:t>
            </a:r>
            <a:r>
              <a:rPr lang="en-US" altLang="en-US" sz="2400" dirty="0" smtClean="0"/>
              <a:t> – distributes subsets of the same data across multiple cores, same operation on each</a:t>
            </a:r>
            <a:endParaRPr lang="en-US" altLang="en-US" sz="2400" b="1" dirty="0" smtClean="0">
              <a:solidFill>
                <a:srgbClr val="3366FF"/>
              </a:solidFill>
            </a:endParaRPr>
          </a:p>
          <a:p>
            <a:pPr lvl="1"/>
            <a:r>
              <a:rPr lang="en-US" altLang="en-US" sz="2400" b="1" dirty="0" smtClean="0">
                <a:solidFill>
                  <a:srgbClr val="3366FF"/>
                </a:solidFill>
              </a:rPr>
              <a:t>Task parallelism </a:t>
            </a:r>
            <a:r>
              <a:rPr lang="en-US" altLang="en-US" sz="2400" dirty="0" smtClean="0"/>
              <a:t>– distributing threads across cores, each thread performing unique operation</a:t>
            </a:r>
          </a:p>
          <a:p>
            <a:r>
              <a:rPr lang="en-US" altLang="en-US" sz="2400" dirty="0" smtClean="0"/>
              <a:t>As # of threads grows, so does architectural support for threading</a:t>
            </a:r>
          </a:p>
          <a:p>
            <a:pPr lvl="1"/>
            <a:r>
              <a:rPr lang="en-US" altLang="en-US" sz="2400" dirty="0" smtClean="0"/>
              <a:t>CPUs have cores as well as </a:t>
            </a:r>
            <a:r>
              <a:rPr lang="en-US" altLang="en-US" sz="2400" b="1" i="1" dirty="0" smtClean="0"/>
              <a:t>hardware threads</a:t>
            </a:r>
          </a:p>
          <a:p>
            <a:pPr lvl="1"/>
            <a:r>
              <a:rPr lang="en-US" altLang="en-US" sz="2400" dirty="0" smtClean="0"/>
              <a:t>Consider Oracle SPARC T4 with 8 cores, and 8 hardware threads per core</a:t>
            </a:r>
          </a:p>
          <a:p>
            <a:pPr lvl="1"/>
            <a:endParaRPr lang="en-US" altLang="en-US" sz="2400" dirty="0" smtClean="0"/>
          </a:p>
          <a:p>
            <a:pPr lvl="1">
              <a:buFont typeface="Monotype Sorts" pitchFamily="-84" charset="2"/>
              <a:buNone/>
            </a:pPr>
            <a:endParaRPr lang="en-US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98945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>
          <a:xfrm>
            <a:off x="1014413" y="395818"/>
            <a:ext cx="12344400" cy="768349"/>
          </a:xfrm>
        </p:spPr>
        <p:txBody>
          <a:bodyPr/>
          <a:lstStyle/>
          <a:p>
            <a:pPr eaLnBrk="1" hangingPunct="1"/>
            <a:r>
              <a:rPr lang="en-US" altLang="en-US" smtClean="0"/>
              <a:t>Concurrency vs. Parallelism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/>
        </p:nvSpPr>
        <p:spPr bwMode="auto">
          <a:xfrm>
            <a:off x="685800" y="1551518"/>
            <a:ext cx="12344400" cy="6040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30615" tIns="65308" rIns="130615" bIns="65308"/>
          <a:lstStyle/>
          <a:p>
            <a:pPr marL="698465" indent="-698465"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</a:pPr>
            <a:r>
              <a:rPr kumimoji="1" lang="en-US" altLang="en-US" b="1">
                <a:latin typeface="Helvetica" pitchFamily="-84" charset="0"/>
              </a:rPr>
              <a:t>Concurrent execution on single-core system:</a:t>
            </a:r>
          </a:p>
          <a:p>
            <a:pPr marL="698465" indent="-698465"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</a:pPr>
            <a:endParaRPr kumimoji="1" lang="en-US" altLang="en-US" b="1">
              <a:latin typeface="Helvetica" pitchFamily="-84" charset="0"/>
            </a:endParaRPr>
          </a:p>
          <a:p>
            <a:pPr marL="698465" indent="-698465"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</a:pPr>
            <a:endParaRPr kumimoji="1" lang="en-US" altLang="en-US" b="1">
              <a:latin typeface="Helvetica" pitchFamily="-84" charset="0"/>
            </a:endParaRPr>
          </a:p>
          <a:p>
            <a:pPr marL="698465" indent="-698465"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</a:pPr>
            <a:endParaRPr kumimoji="1" lang="en-US" altLang="en-US" b="1">
              <a:latin typeface="Helvetica" pitchFamily="-84" charset="0"/>
            </a:endParaRPr>
          </a:p>
          <a:p>
            <a:pPr marL="698465" indent="-698465">
              <a:spcBef>
                <a:spcPct val="35000"/>
              </a:spcBef>
              <a:buClr>
                <a:srgbClr val="993300"/>
              </a:buClr>
              <a:buSzPct val="90000"/>
            </a:pPr>
            <a:endParaRPr kumimoji="1" lang="en-US" altLang="en-US" b="1">
              <a:latin typeface="Helvetica" pitchFamily="-84" charset="0"/>
            </a:endParaRPr>
          </a:p>
          <a:p>
            <a:pPr marL="698465" indent="-698465"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</a:pPr>
            <a:r>
              <a:rPr kumimoji="1" lang="en-US" altLang="en-US" b="1">
                <a:latin typeface="Helvetica" pitchFamily="-84" charset="0"/>
              </a:rPr>
              <a:t>Parallelism on a multi-core system:</a:t>
            </a:r>
          </a:p>
          <a:p>
            <a:pPr marL="698465" indent="-698465"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</a:pPr>
            <a:endParaRPr kumimoji="1" lang="en-US" altLang="en-US" b="1">
              <a:latin typeface="Helvetica" pitchFamily="-84" charset="0"/>
            </a:endParaRPr>
          </a:p>
        </p:txBody>
      </p:sp>
      <p:pic>
        <p:nvPicPr>
          <p:cNvPr id="11268" name="Picture 1" descr="4_0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9851" y="2419351"/>
            <a:ext cx="9389270" cy="1045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9" name="Picture 2" descr="4_0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363" y="5029201"/>
            <a:ext cx="5919788" cy="2072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574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0" t="6250" r="12722" b="7609"/>
          <a:stretch/>
        </p:blipFill>
        <p:spPr bwMode="auto">
          <a:xfrm>
            <a:off x="0" y="0"/>
            <a:ext cx="13716000" cy="9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13060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4" t="6523" r="13027" b="9510"/>
          <a:stretch/>
        </p:blipFill>
        <p:spPr bwMode="auto">
          <a:xfrm>
            <a:off x="0" y="0"/>
            <a:ext cx="13715999" cy="9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7781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3929</TotalTime>
  <Words>960</Words>
  <Application>Microsoft Office PowerPoint</Application>
  <PresentationFormat>Custom</PresentationFormat>
  <Paragraphs>194</Paragraphs>
  <Slides>32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os-8</vt:lpstr>
      <vt:lpstr>Chapter 4:  Threads (7th Edition) NARZU TARANNUM(NAT)  LECTURER DEPT. OF CSE, BRAC UNIVERSITY  </vt:lpstr>
      <vt:lpstr>Chapter 4: Threads</vt:lpstr>
      <vt:lpstr>Motivation</vt:lpstr>
      <vt:lpstr>Benefits</vt:lpstr>
      <vt:lpstr>Multicore Programming</vt:lpstr>
      <vt:lpstr>Multicore Programming (Cont.)</vt:lpstr>
      <vt:lpstr>Concurrency vs. Parallelism</vt:lpstr>
      <vt:lpstr>PowerPoint Presentation</vt:lpstr>
      <vt:lpstr>PowerPoint Presentation</vt:lpstr>
      <vt:lpstr>PowerPoint Presentation</vt:lpstr>
      <vt:lpstr>Single and Multithreaded Processes</vt:lpstr>
      <vt:lpstr>PowerPoint Presentation</vt:lpstr>
      <vt:lpstr>Who Manages Threads?</vt:lpstr>
      <vt:lpstr>User Level Threads</vt:lpstr>
      <vt:lpstr>Kernel level Threads</vt:lpstr>
      <vt:lpstr>Multithreading Models</vt:lpstr>
      <vt:lpstr>Many-to-One</vt:lpstr>
      <vt:lpstr>Many-to-One Model</vt:lpstr>
      <vt:lpstr>One-to-One</vt:lpstr>
      <vt:lpstr>One-to-one Model</vt:lpstr>
      <vt:lpstr>Many-to-Many Model</vt:lpstr>
      <vt:lpstr>Many-to-Many Model</vt:lpstr>
      <vt:lpstr>Two-level Model</vt:lpstr>
      <vt:lpstr>Thread Libraries</vt:lpstr>
      <vt:lpstr>PowerPoint Presentation</vt:lpstr>
      <vt:lpstr>PowerPoint Presentation</vt:lpstr>
      <vt:lpstr>Threading Issues </vt:lpstr>
      <vt:lpstr>Thread Cancellation</vt:lpstr>
      <vt:lpstr> Signal handling</vt:lpstr>
      <vt:lpstr>Thread Pools</vt:lpstr>
      <vt:lpstr>Thread Specific Data</vt:lpstr>
      <vt:lpstr>End of Chapter 4 NAT</vt:lpstr>
    </vt:vector>
  </TitlesOfParts>
  <Company>Lucent Technologies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Figure 5.01</dc:title>
  <dc:creator>Marilyn Turnamian</dc:creator>
  <cp:lastModifiedBy>User</cp:lastModifiedBy>
  <cp:revision>376</cp:revision>
  <cp:lastPrinted>2011-01-26T17:51:27Z</cp:lastPrinted>
  <dcterms:created xsi:type="dcterms:W3CDTF">2011-01-26T16:51:35Z</dcterms:created>
  <dcterms:modified xsi:type="dcterms:W3CDTF">2019-02-16T15:47:55Z</dcterms:modified>
</cp:coreProperties>
</file>

<file path=docProps/thumbnail.jpeg>
</file>